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Default Extension="docx" ContentType="application/vnd.openxmlformats-officedocument.wordprocessingml.document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30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0.xml" ContentType="application/vnd.openxmlformats-officedocument.drawingml.chart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51" r:id="rId2"/>
    <p:sldId id="352" r:id="rId3"/>
    <p:sldId id="353" r:id="rId4"/>
    <p:sldId id="354" r:id="rId5"/>
    <p:sldId id="356" r:id="rId6"/>
    <p:sldId id="357" r:id="rId7"/>
    <p:sldId id="362" r:id="rId8"/>
    <p:sldId id="359" r:id="rId9"/>
    <p:sldId id="360" r:id="rId10"/>
    <p:sldId id="364" r:id="rId11"/>
    <p:sldId id="358" r:id="rId12"/>
    <p:sldId id="361" r:id="rId13"/>
    <p:sldId id="366" r:id="rId14"/>
    <p:sldId id="355" r:id="rId15"/>
    <p:sldId id="368" r:id="rId16"/>
    <p:sldId id="369" r:id="rId17"/>
    <p:sldId id="370" r:id="rId18"/>
    <p:sldId id="367" r:id="rId19"/>
    <p:sldId id="371" r:id="rId20"/>
    <p:sldId id="373" r:id="rId21"/>
    <p:sldId id="374" r:id="rId22"/>
    <p:sldId id="375" r:id="rId23"/>
    <p:sldId id="376" r:id="rId24"/>
    <p:sldId id="377" r:id="rId25"/>
    <p:sldId id="378" r:id="rId26"/>
    <p:sldId id="379" r:id="rId27"/>
    <p:sldId id="380" r:id="rId28"/>
    <p:sldId id="381" r:id="rId29"/>
    <p:sldId id="384" r:id="rId30"/>
    <p:sldId id="382" r:id="rId31"/>
    <p:sldId id="383" r:id="rId32"/>
    <p:sldId id="365" r:id="rId33"/>
    <p:sldId id="385" r:id="rId34"/>
    <p:sldId id="372" r:id="rId35"/>
    <p:sldId id="387" r:id="rId36"/>
    <p:sldId id="389" r:id="rId37"/>
    <p:sldId id="390" r:id="rId38"/>
    <p:sldId id="391" r:id="rId39"/>
    <p:sldId id="386" r:id="rId40"/>
    <p:sldId id="392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38" autoAdjust="0"/>
  </p:normalViewPr>
  <p:slideViewPr>
    <p:cSldViewPr snapToGrid="0">
      <p:cViewPr>
        <p:scale>
          <a:sx n="75" d="100"/>
          <a:sy n="75" d="100"/>
        </p:scale>
        <p:origin x="-300" y="-6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006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16184793307087"/>
          <c:y val="3.2783154971508681E-2"/>
          <c:w val="0.48598572834645726"/>
          <c:h val="0.86077147756081174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СРЕДНЕМЕСЯЧНАЯ ЗАРАБОТНАЯ ПЛАТА</c:v>
                </c:pt>
              </c:strCache>
            </c:strRef>
          </c:tx>
          <c:dPt>
            <c:idx val="0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3.1249999999999781E-3"/>
                  <c:y val="-0.12421874235859136"/>
                </c:manualLayout>
              </c:layout>
              <c:showVal val="1"/>
            </c:dLbl>
            <c:dLbl>
              <c:idx val="1"/>
              <c:layout>
                <c:manualLayout>
                  <c:x val="6.2500000000000064E-3"/>
                  <c:y val="-0.30703123111274438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0.42421872390386867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Arial Black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2021 г</c:v>
                </c:pt>
                <c:pt idx="1">
                  <c:v>2022 г</c:v>
                </c:pt>
                <c:pt idx="2">
                  <c:v>2023 г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929.6</c:v>
                </c:pt>
                <c:pt idx="1">
                  <c:v>3066.4</c:v>
                </c:pt>
                <c:pt idx="2">
                  <c:v>4475.1000000000004</c:v>
                </c:pt>
              </c:numCache>
            </c:numRef>
          </c:val>
        </c:ser>
        <c:overlap val="100"/>
        <c:axId val="72529792"/>
        <c:axId val="72531328"/>
      </c:barChart>
      <c:catAx>
        <c:axId val="7252979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72531328"/>
        <c:crosses val="autoZero"/>
        <c:auto val="1"/>
        <c:lblAlgn val="ctr"/>
        <c:lblOffset val="100"/>
      </c:catAx>
      <c:valAx>
        <c:axId val="72531328"/>
        <c:scaling>
          <c:orientation val="minMax"/>
        </c:scaling>
        <c:axPos val="l"/>
        <c:majorGridlines/>
        <c:numFmt formatCode="#,##0.00" sourceLinked="1"/>
        <c:tickLblPos val="nextTo"/>
        <c:crossAx val="72529792"/>
        <c:crosses val="autoZero"/>
        <c:crossBetween val="between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6405155019685125"/>
          <c:y val="0.39525957214200508"/>
          <c:w val="0.14376094980314971"/>
          <c:h val="0.21885567059204791"/>
        </c:manualLayout>
      </c:layout>
      <c:txPr>
        <a:bodyPr/>
        <a:lstStyle/>
        <a:p>
          <a:pPr>
            <a:defRPr>
              <a:latin typeface="Arial Black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53684793307087"/>
          <c:y val="3.2783154971508674E-2"/>
          <c:w val="0.48598572834645726"/>
          <c:h val="0.86077147756081174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СРЕДНЕМЕСЯЧНАЯ ЗАРАБОТНАЯ ПЛАТА</c:v>
                </c:pt>
              </c:strCache>
            </c:strRef>
          </c:tx>
          <c:dPt>
            <c:idx val="0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3.1250000000000032E-3"/>
                  <c:y val="-0.21796873659149069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0.42187497404804619"/>
                </c:manualLayout>
              </c:layout>
              <c:showVal val="1"/>
            </c:dLbl>
            <c:dLbl>
              <c:idx val="2"/>
              <c:layout>
                <c:manualLayout>
                  <c:x val="6.2498769685039425E-3"/>
                  <c:y val="-0.38203122649906335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Arial Black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2021 г</c:v>
                </c:pt>
                <c:pt idx="1">
                  <c:v>2022 г</c:v>
                </c:pt>
                <c:pt idx="2">
                  <c:v>2023 г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3445</c:v>
                </c:pt>
                <c:pt idx="1">
                  <c:v>6977.9</c:v>
                </c:pt>
                <c:pt idx="2">
                  <c:v>6272</c:v>
                </c:pt>
              </c:numCache>
            </c:numRef>
          </c:val>
        </c:ser>
        <c:overlap val="100"/>
        <c:axId val="73385472"/>
        <c:axId val="73387008"/>
      </c:barChart>
      <c:catAx>
        <c:axId val="7338547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73387008"/>
        <c:crosses val="autoZero"/>
        <c:auto val="1"/>
        <c:lblAlgn val="ctr"/>
        <c:lblOffset val="100"/>
      </c:catAx>
      <c:valAx>
        <c:axId val="73387008"/>
        <c:scaling>
          <c:orientation val="minMax"/>
        </c:scaling>
        <c:axPos val="l"/>
        <c:majorGridlines/>
        <c:numFmt formatCode="#,##0.00" sourceLinked="1"/>
        <c:tickLblPos val="nextTo"/>
        <c:crossAx val="73385472"/>
        <c:crosses val="autoZero"/>
        <c:crossBetween val="between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6405155019685125"/>
          <c:y val="0.39525957214200508"/>
          <c:w val="0.14376094980314971"/>
          <c:h val="0.21885567059204791"/>
        </c:manualLayout>
      </c:layout>
      <c:txPr>
        <a:bodyPr/>
        <a:lstStyle/>
        <a:p>
          <a:pPr>
            <a:defRPr>
              <a:latin typeface="Arial Black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50"/>
      <c:rotY val="20"/>
      <c:depthPercent val="80"/>
      <c:perspective val="30"/>
    </c:view3D>
    <c:plotArea>
      <c:layout>
        <c:manualLayout>
          <c:layoutTarget val="inner"/>
          <c:xMode val="edge"/>
          <c:yMode val="edge"/>
          <c:x val="0.11416184971098275"/>
          <c:y val="4.6845654106443514E-2"/>
          <c:w val="0.48598572834645742"/>
          <c:h val="0.8607714775608122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0000"/>
            </a:solidFill>
          </c:spPr>
          <c:explosion val="25"/>
          <c:dPt>
            <c:idx val="1"/>
            <c:spPr>
              <a:solidFill>
                <a:schemeClr val="accent5">
                  <a:lumMod val="50000"/>
                </a:schemeClr>
              </a:solidFill>
            </c:spPr>
          </c:dPt>
          <c:dPt>
            <c:idx val="2"/>
            <c:explosion val="39"/>
            <c:spPr>
              <a:solidFill>
                <a:schemeClr val="accent4"/>
              </a:solidFill>
            </c:spPr>
          </c:dPt>
          <c:dLbls>
            <c:dLbl>
              <c:idx val="0"/>
              <c:layout>
                <c:manualLayout>
                  <c:x val="-1.8668699649538073E-2"/>
                  <c:y val="-6.667470062286536E-2"/>
                </c:manualLayout>
              </c:layout>
              <c:showVal val="1"/>
            </c:dLbl>
            <c:dLbl>
              <c:idx val="1"/>
              <c:layout>
                <c:manualLayout>
                  <c:x val="1.011560693641618E-2"/>
                  <c:y val="-1.1718749279112381E-2"/>
                </c:manualLayout>
              </c:layout>
              <c:showVal val="1"/>
            </c:dLbl>
            <c:dLbl>
              <c:idx val="2"/>
              <c:layout>
                <c:manualLayout>
                  <c:x val="-8.4357789813845532E-3"/>
                  <c:y val="-6.328124610720681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Arial Black" pitchFamily="34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2021 г</c:v>
                </c:pt>
                <c:pt idx="1">
                  <c:v>2022 г</c:v>
                </c:pt>
                <c:pt idx="2">
                  <c:v>2023 г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624.5</c:v>
                </c:pt>
                <c:pt idx="1">
                  <c:v>893</c:v>
                </c:pt>
                <c:pt idx="2">
                  <c:v>4403.1000000000004</c:v>
                </c:pt>
              </c:numCache>
            </c:numRef>
          </c:val>
        </c:ser>
      </c:pie3DChart>
    </c:plotArea>
    <c:legend>
      <c:legendPos val="r"/>
      <c:txPr>
        <a:bodyPr/>
        <a:lstStyle/>
        <a:p>
          <a:pPr>
            <a:defRPr>
              <a:latin typeface="Arial Black" pitchFamily="34" charset="0"/>
            </a:defRPr>
          </a:pPr>
          <a:endParaRPr lang="ru-RU"/>
        </a:p>
      </c:txPr>
    </c:legend>
    <c:plotVisOnly val="1"/>
    <c:dispBlanksAs val="zero"/>
  </c:chart>
  <c:spPr>
    <a:effectLst>
      <a:outerShdw blurRad="50800" dist="50800" dir="5400000" algn="ctr" rotWithShape="0">
        <a:srgbClr val="000000">
          <a:alpha val="79000"/>
        </a:srgbClr>
      </a:outerShdw>
    </a:effectLst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50"/>
      <c:rotY val="20"/>
      <c:depthPercent val="80"/>
      <c:perspective val="30"/>
    </c:view3D>
    <c:plotArea>
      <c:layout>
        <c:manualLayout>
          <c:layoutTarget val="inner"/>
          <c:xMode val="edge"/>
          <c:yMode val="edge"/>
          <c:x val="0.11416184971098277"/>
          <c:y val="4.6845654106443514E-2"/>
          <c:w val="0.48598572834645748"/>
          <c:h val="0.860771477560812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0000"/>
            </a:solidFill>
          </c:spPr>
          <c:explosion val="25"/>
          <c:dPt>
            <c:idx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50000"/>
                </a:schemeClr>
              </a:solidFill>
            </c:spPr>
          </c:dPt>
          <c:dPt>
            <c:idx val="2"/>
            <c:explosion val="39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1.866869964953808E-2"/>
                  <c:y val="-6.667470062286536E-2"/>
                </c:manualLayout>
              </c:layout>
              <c:showVal val="1"/>
            </c:dLbl>
            <c:dLbl>
              <c:idx val="1"/>
              <c:layout>
                <c:manualLayout>
                  <c:x val="-9.9710982658959543E-2"/>
                  <c:y val="9.6093744088721331E-2"/>
                </c:manualLayout>
              </c:layout>
              <c:showVal val="1"/>
            </c:dLbl>
            <c:dLbl>
              <c:idx val="2"/>
              <c:layout>
                <c:manualLayout>
                  <c:x val="-8.4357789813845532E-3"/>
                  <c:y val="-6.328124610720681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Arial Black" pitchFamily="34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2021 г</c:v>
                </c:pt>
                <c:pt idx="1">
                  <c:v>2022 г</c:v>
                </c:pt>
                <c:pt idx="2">
                  <c:v>2023 г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1481.4</c:v>
                </c:pt>
                <c:pt idx="1">
                  <c:v>1705.9</c:v>
                </c:pt>
                <c:pt idx="2">
                  <c:v>1957.1</c:v>
                </c:pt>
              </c:numCache>
            </c:numRef>
          </c:val>
        </c:ser>
      </c:pie3DChart>
    </c:plotArea>
    <c:legend>
      <c:legendPos val="r"/>
      <c:txPr>
        <a:bodyPr/>
        <a:lstStyle/>
        <a:p>
          <a:pPr>
            <a:defRPr>
              <a:latin typeface="Arial Black" pitchFamily="34" charset="0"/>
            </a:defRPr>
          </a:pPr>
          <a:endParaRPr lang="ru-RU"/>
        </a:p>
      </c:txPr>
    </c:legend>
    <c:plotVisOnly val="1"/>
    <c:dispBlanksAs val="zero"/>
  </c:chart>
  <c:spPr>
    <a:effectLst>
      <a:outerShdw blurRad="50800" dist="50800" dir="5400000" algn="ctr" rotWithShape="0">
        <a:srgbClr val="000000">
          <a:alpha val="79000"/>
        </a:srgbClr>
      </a:outerShdw>
    </a:effectLst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dPt>
          <c:dPt>
            <c:idx val="1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3.2903676947036247E-3"/>
                  <c:y val="-0.3000000299013286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/>
                      <a:t>30 487,30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3.2903676947035648E-3"/>
                  <c:y val="-0.34936712342939535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/>
                      <a:t>34 995,80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0"/>
                  <c:y val="-0.40253168569039027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/>
                      <a:t>39 992,00</a:t>
                    </a:r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2021 г</c:v>
                </c:pt>
                <c:pt idx="1">
                  <c:v>2022 г</c:v>
                </c:pt>
                <c:pt idx="2">
                  <c:v>2023 г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30487.3</c:v>
                </c:pt>
                <c:pt idx="1">
                  <c:v>34995.800000000003</c:v>
                </c:pt>
                <c:pt idx="2">
                  <c:v>39992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2021 г</c:v>
                </c:pt>
                <c:pt idx="1">
                  <c:v>2022 г</c:v>
                </c:pt>
                <c:pt idx="2">
                  <c:v>2023 г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2021 г</c:v>
                </c:pt>
                <c:pt idx="1">
                  <c:v>2022 г</c:v>
                </c:pt>
                <c:pt idx="2">
                  <c:v>2023 г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overlap val="100"/>
        <c:axId val="89585920"/>
        <c:axId val="89669632"/>
      </c:barChart>
      <c:catAx>
        <c:axId val="89585920"/>
        <c:scaling>
          <c:orientation val="minMax"/>
        </c:scaling>
        <c:axPos val="b"/>
        <c:tickLblPos val="nextTo"/>
        <c:crossAx val="89669632"/>
        <c:crosses val="autoZero"/>
        <c:auto val="1"/>
        <c:lblAlgn val="ctr"/>
        <c:lblOffset val="100"/>
      </c:catAx>
      <c:valAx>
        <c:axId val="89669632"/>
        <c:scaling>
          <c:orientation val="minMax"/>
        </c:scaling>
        <c:axPos val="l"/>
        <c:majorGridlines/>
        <c:numFmt formatCode="#,##0.00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958592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16184793307087"/>
          <c:y val="3.2783154971508674E-2"/>
          <c:w val="0.48598572834645737"/>
          <c:h val="0.86077147756081196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СРЕДНЕМЕСЯЧНАЯ ЗАРАБОТНАЯ ПЛАТА</c:v>
                </c:pt>
              </c:strCache>
            </c:strRef>
          </c:tx>
          <c:dPt>
            <c:idx val="0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4"/>
              </a:solidFill>
            </c:spPr>
          </c:dPt>
          <c:dPt>
            <c:idx val="2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1.5625000000000023E-3"/>
                  <c:y val="-0.41484372448057794"/>
                </c:manualLayout>
              </c:layout>
              <c:showVal val="1"/>
            </c:dLbl>
            <c:dLbl>
              <c:idx val="1"/>
              <c:layout>
                <c:manualLayout>
                  <c:x val="-1.2303149606299245E-7"/>
                  <c:y val="-0.35859372794083882"/>
                </c:manualLayout>
              </c:layout>
              <c:showVal val="1"/>
            </c:dLbl>
            <c:dLbl>
              <c:idx val="2"/>
              <c:layout>
                <c:manualLayout>
                  <c:x val="3.1250000000000032E-3"/>
                  <c:y val="-0.25546873428465039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Arial Black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2021 Г</c:v>
                </c:pt>
                <c:pt idx="1">
                  <c:v>2022 Г</c:v>
                </c:pt>
                <c:pt idx="2">
                  <c:v>2023 Г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0.70000000000000062</c:v>
                </c:pt>
                <c:pt idx="1">
                  <c:v>0.60000000000000064</c:v>
                </c:pt>
                <c:pt idx="2">
                  <c:v>0.4</c:v>
                </c:pt>
              </c:numCache>
            </c:numRef>
          </c:val>
        </c:ser>
        <c:overlap val="100"/>
        <c:axId val="89293952"/>
        <c:axId val="89295488"/>
      </c:barChart>
      <c:catAx>
        <c:axId val="8929395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89295488"/>
        <c:crosses val="autoZero"/>
        <c:auto val="1"/>
        <c:lblAlgn val="ctr"/>
        <c:lblOffset val="100"/>
      </c:catAx>
      <c:valAx>
        <c:axId val="89295488"/>
        <c:scaling>
          <c:orientation val="minMax"/>
        </c:scaling>
        <c:axPos val="l"/>
        <c:majorGridlines/>
        <c:numFmt formatCode="#,##0.00" sourceLinked="1"/>
        <c:tickLblPos val="nextTo"/>
        <c:crossAx val="89293952"/>
        <c:crosses val="autoZero"/>
        <c:crossBetween val="between"/>
      </c:valAx>
    </c:plotArea>
    <c:legend>
      <c:legendPos val="r"/>
      <c:legendEntry>
        <c:idx val="3"/>
        <c:delete val="1"/>
      </c:legendEntry>
      <c:txPr>
        <a:bodyPr/>
        <a:lstStyle/>
        <a:p>
          <a:pPr>
            <a:defRPr>
              <a:latin typeface="Arial Black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Arial Black" pitchFamily="34" charset="0"/>
              </a:rPr>
              <a:t>СТРУКТУРА НАСЕЛЕНИЯ</a:t>
            </a:r>
            <a:r>
              <a:rPr lang="ru-RU" sz="1400" baseline="0" dirty="0" smtClean="0">
                <a:latin typeface="Arial Black" pitchFamily="34" charset="0"/>
              </a:rPr>
              <a:t>: человек</a:t>
            </a:r>
            <a:endParaRPr lang="ru-RU" sz="1400" dirty="0">
              <a:latin typeface="Arial Black" pitchFamily="34" charset="0"/>
            </a:endParaRP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3011957157896452E-3"/>
          <c:y val="0.16608461502564018"/>
          <c:w val="0.596870736219553"/>
          <c:h val="0.8247504169940167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Лист1!$A$2:$A$6</c:f>
              <c:strCache>
                <c:ptCount val="5"/>
                <c:pt idx="0">
                  <c:v>Дети до 18 лет</c:v>
                </c:pt>
                <c:pt idx="1">
                  <c:v>Трудоспособное население</c:v>
                </c:pt>
                <c:pt idx="2">
                  <c:v>Моложе трудоспособного</c:v>
                </c:pt>
                <c:pt idx="3">
                  <c:v>Старше трудоспособного</c:v>
                </c:pt>
                <c:pt idx="4">
                  <c:v>70 лет и старше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6148</c:v>
                </c:pt>
                <c:pt idx="1">
                  <c:v>17300</c:v>
                </c:pt>
                <c:pt idx="2">
                  <c:v>5506</c:v>
                </c:pt>
                <c:pt idx="3">
                  <c:v>7512</c:v>
                </c:pt>
                <c:pt idx="4">
                  <c:v>2944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1988269337744861"/>
          <c:y val="9.8937633475370296E-2"/>
          <c:w val="0.36631013232781423"/>
          <c:h val="0.85633539837782469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Arial Black" pitchFamily="34" charset="0"/>
              </a:rPr>
              <a:t>ТРУДОВАЯ СПЕЦИАЛИЗАЦИЯ: человек</a:t>
            </a:r>
          </a:p>
        </c:rich>
      </c:tx>
      <c:layout>
        <c:manualLayout>
          <c:xMode val="edge"/>
          <c:yMode val="edge"/>
          <c:x val="0.13491791387280508"/>
          <c:y val="4.8497531208352325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3111575041100389E-2"/>
          <c:y val="0.20748384969314473"/>
          <c:w val="0.59616562591786515"/>
          <c:h val="0.761135394819098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ТРУДОВАЯ СПЕЦИАЛИЗАЦИЯ: человек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Лист1!$A$2:$A$7</c:f>
              <c:strCache>
                <c:ptCount val="6"/>
                <c:pt idx="0">
                  <c:v>Сельское хозяйство </c:v>
                </c:pt>
                <c:pt idx="1">
                  <c:v>Обрабатывающие производства</c:v>
                </c:pt>
                <c:pt idx="2">
                  <c:v>Торговля</c:v>
                </c:pt>
                <c:pt idx="3">
                  <c:v>Обеспечение электроэнергией, газом</c:v>
                </c:pt>
                <c:pt idx="4">
                  <c:v>Транспортировка и хранение</c:v>
                </c:pt>
                <c:pt idx="5">
                  <c:v>Добыча полезных ископаемых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1017</c:v>
                </c:pt>
                <c:pt idx="1">
                  <c:v>533</c:v>
                </c:pt>
                <c:pt idx="2">
                  <c:v>487</c:v>
                </c:pt>
                <c:pt idx="3">
                  <c:v>90</c:v>
                </c:pt>
                <c:pt idx="4">
                  <c:v>238</c:v>
                </c:pt>
                <c:pt idx="5">
                  <c:v>170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0078794092608623"/>
          <c:y val="0.20036106962327138"/>
          <c:w val="0.38534511404925398"/>
          <c:h val="0.76682234246894465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6"/>
  <c:chart>
    <c:title>
      <c:tx>
        <c:rich>
          <a:bodyPr/>
          <a:lstStyle/>
          <a:p>
            <a:pPr>
              <a:defRPr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ОСНОВНЫЕ</a:t>
            </a:r>
            <a:r>
              <a:rPr lang="ru-RU" sz="1200" baseline="0" dirty="0" smtClean="0">
                <a:latin typeface="Arial" pitchFamily="34" charset="0"/>
                <a:cs typeface="Arial" pitchFamily="34" charset="0"/>
              </a:rPr>
              <a:t> ПРОБЛЕМЫ РАЗВИТИЯ БИЗНЕСА (РЕЗУЛЬТАТЫ ОПРОСА), %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c:rich>
      </c:tx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ПОВЫШЕНИЕ ЦЕН НА ЭНЕРГОРЕСУРСЫ, ТОПЛИВО, АВАНСОВЫЙ ПЛАТЕЖ</c:v>
                </c:pt>
                <c:pt idx="1">
                  <c:v>НЕХВАТКА КВАЛИФИЦИРОВАННЫХ КАДРОВ</c:v>
                </c:pt>
                <c:pt idx="2">
                  <c:v>КОНКУРЕНЦИЯ</c:v>
                </c:pt>
                <c:pt idx="3">
                  <c:v>ВЫСОКАЯ ПРОЦЕНТНАЯ СТАВКА НА ЗАЕМНЫЕ РЕСУРСЫ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</c:v>
                </c:pt>
                <c:pt idx="1">
                  <c:v>28</c:v>
                </c:pt>
                <c:pt idx="2">
                  <c:v>19</c:v>
                </c:pt>
                <c:pt idx="3">
                  <c:v>13</c:v>
                </c:pt>
              </c:numCache>
            </c:numRef>
          </c:val>
        </c:ser>
        <c:dLbls>
          <c:showVal val="1"/>
        </c:dLbls>
        <c:axId val="90755072"/>
        <c:axId val="90756608"/>
      </c:barChart>
      <c:catAx>
        <c:axId val="90755072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90756608"/>
        <c:crosses val="autoZero"/>
        <c:auto val="1"/>
        <c:lblAlgn val="l"/>
        <c:lblOffset val="100"/>
      </c:catAx>
      <c:valAx>
        <c:axId val="90756608"/>
        <c:scaling>
          <c:orientation val="minMax"/>
        </c:scaling>
        <c:delete val="1"/>
        <c:axPos val="b"/>
        <c:numFmt formatCode="General" sourceLinked="1"/>
        <c:tickLblPos val="none"/>
        <c:crossAx val="9075507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ПОТРЕБНОСТИ НАСЕЛЕНИЯ (РЕЗУЛЬТАТЫ ОПРОСА), %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c:rich>
      </c:tx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ОБЩЕСТВЕННОЕ ПИТАНИЕ</c:v>
                </c:pt>
                <c:pt idx="1">
                  <c:v>БЫТОВЫЕ УСЛУГИ</c:v>
                </c:pt>
                <c:pt idx="2">
                  <c:v>МЕДИЦИНА </c:v>
                </c:pt>
                <c:pt idx="3">
                  <c:v>МЕСТА ДЛЯ ОТДЫХА</c:v>
                </c:pt>
                <c:pt idx="4">
                  <c:v>БЛАГОУСТРОЙСТВО</c:v>
                </c:pt>
                <c:pt idx="5">
                  <c:v>РЕМОНТ МЕЖПОСЕЛКОВЫХ ДОРОГ</c:v>
                </c:pt>
                <c:pt idx="6">
                  <c:v>РАБОТА, ЗАРАБОТНАЯ ПЛАТА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</c:v>
                </c:pt>
                <c:pt idx="1">
                  <c:v>7</c:v>
                </c:pt>
                <c:pt idx="2">
                  <c:v>20</c:v>
                </c:pt>
                <c:pt idx="3">
                  <c:v>10</c:v>
                </c:pt>
                <c:pt idx="4">
                  <c:v>5</c:v>
                </c:pt>
                <c:pt idx="5">
                  <c:v>25</c:v>
                </c:pt>
                <c:pt idx="6">
                  <c:v>28</c:v>
                </c:pt>
              </c:numCache>
            </c:numRef>
          </c:val>
        </c:ser>
        <c:axId val="90752128"/>
        <c:axId val="90753664"/>
      </c:barChart>
      <c:catAx>
        <c:axId val="90752128"/>
        <c:scaling>
          <c:orientation val="minMax"/>
        </c:scaling>
        <c:axPos val="l"/>
        <c:tickLblPos val="nextTo"/>
        <c:txPr>
          <a:bodyPr/>
          <a:lstStyle/>
          <a:p>
            <a:pPr>
              <a:defRPr sz="1000">
                <a:latin typeface="+mn-lt"/>
                <a:cs typeface="Arial" pitchFamily="34" charset="0"/>
              </a:defRPr>
            </a:pPr>
            <a:endParaRPr lang="ru-RU"/>
          </a:p>
        </c:txPr>
        <c:crossAx val="90753664"/>
        <c:crosses val="autoZero"/>
        <c:auto val="1"/>
        <c:lblAlgn val="l"/>
        <c:lblOffset val="100"/>
      </c:catAx>
      <c:valAx>
        <c:axId val="90753664"/>
        <c:scaling>
          <c:orientation val="minMax"/>
        </c:scaling>
        <c:delete val="1"/>
        <c:axPos val="b"/>
        <c:numFmt formatCode="General" sourceLinked="1"/>
        <c:tickLblPos val="none"/>
        <c:crossAx val="9075212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5B9B59-FB32-4CFD-8013-F675C6AD3971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CC87BA-8ABF-48D0-8083-2658B77EE709}">
      <dgm:prSet custT="1"/>
      <dgm:spPr/>
      <dgm:t>
        <a:bodyPr/>
        <a:lstStyle/>
        <a:p>
          <a:pPr rtl="0"/>
          <a:r>
            <a:rPr lang="ru-RU" sz="1200" b="1" dirty="0" smtClean="0">
              <a:latin typeface="Arial Black" pitchFamily="34" charset="0"/>
              <a:cs typeface="Arial" pitchFamily="34" charset="0"/>
            </a:rPr>
            <a:t>ДОЛЖНОСТЬ</a:t>
          </a:r>
          <a:endParaRPr lang="ru-RU" sz="1200" b="1" dirty="0">
            <a:latin typeface="Arial Black" pitchFamily="34" charset="0"/>
            <a:cs typeface="Arial" pitchFamily="34" charset="0"/>
          </a:endParaRPr>
        </a:p>
      </dgm:t>
    </dgm:pt>
    <dgm:pt modelId="{45B0E5FC-F7A3-4174-9D4B-EA7C466E8648}" type="parTrans" cxnId="{5ED2E8D9-81C9-4302-AE78-B0AE17DD9796}">
      <dgm:prSet/>
      <dgm:spPr/>
      <dgm:t>
        <a:bodyPr/>
        <a:lstStyle/>
        <a:p>
          <a:endParaRPr lang="ru-RU"/>
        </a:p>
      </dgm:t>
    </dgm:pt>
    <dgm:pt modelId="{B9A687AC-265D-4E53-901D-A52E5770A1BB}" type="sibTrans" cxnId="{5ED2E8D9-81C9-4302-AE78-B0AE17DD9796}">
      <dgm:prSet/>
      <dgm:spPr/>
      <dgm:t>
        <a:bodyPr/>
        <a:lstStyle/>
        <a:p>
          <a:endParaRPr lang="ru-RU"/>
        </a:p>
      </dgm:t>
    </dgm:pt>
    <dgm:pt modelId="{BADF92D1-13DB-468D-A340-FD7A850086A2}">
      <dgm:prSet custT="1"/>
      <dgm:spPr/>
      <dgm:t>
        <a:bodyPr/>
        <a:lstStyle/>
        <a:p>
          <a:pPr rtl="0"/>
          <a:r>
            <a:rPr lang="ru-RU" sz="1200" dirty="0" smtClean="0">
              <a:latin typeface="Arial Black" pitchFamily="34" charset="0"/>
            </a:rPr>
            <a:t>ФИО</a:t>
          </a:r>
          <a:endParaRPr lang="ru-RU" sz="1200" dirty="0">
            <a:latin typeface="Arial Black" pitchFamily="34" charset="0"/>
          </a:endParaRPr>
        </a:p>
      </dgm:t>
    </dgm:pt>
    <dgm:pt modelId="{C787E771-2C20-4CEC-97CC-7744F959ABA9}" type="parTrans" cxnId="{E1128097-2595-4EE2-979C-84686BEA1E4D}">
      <dgm:prSet/>
      <dgm:spPr/>
      <dgm:t>
        <a:bodyPr/>
        <a:lstStyle/>
        <a:p>
          <a:endParaRPr lang="ru-RU"/>
        </a:p>
      </dgm:t>
    </dgm:pt>
    <dgm:pt modelId="{55B73DB4-8FF3-4776-B68F-6E0D331BBC0F}" type="sibTrans" cxnId="{E1128097-2595-4EE2-979C-84686BEA1E4D}">
      <dgm:prSet/>
      <dgm:spPr/>
      <dgm:t>
        <a:bodyPr/>
        <a:lstStyle/>
        <a:p>
          <a:endParaRPr lang="ru-RU"/>
        </a:p>
      </dgm:t>
    </dgm:pt>
    <dgm:pt modelId="{2A1DC7CB-9B6E-454E-B6C8-04E802C50077}">
      <dgm:prSet custT="1"/>
      <dgm:spPr/>
      <dgm:t>
        <a:bodyPr/>
        <a:lstStyle/>
        <a:p>
          <a:pPr rtl="0"/>
          <a:r>
            <a:rPr lang="ru-RU" sz="1200" dirty="0" smtClean="0">
              <a:latin typeface="Arial Black" pitchFamily="34" charset="0"/>
            </a:rPr>
            <a:t>КОНТАКТЫ</a:t>
          </a:r>
          <a:endParaRPr lang="ru-RU" sz="1200" dirty="0">
            <a:latin typeface="Arial Black" pitchFamily="34" charset="0"/>
          </a:endParaRPr>
        </a:p>
      </dgm:t>
    </dgm:pt>
    <dgm:pt modelId="{54CFA13D-0DD7-4787-801D-61C1FE262CD0}" type="parTrans" cxnId="{ED26710A-FAAE-426C-8306-31DD3526C51B}">
      <dgm:prSet/>
      <dgm:spPr/>
      <dgm:t>
        <a:bodyPr/>
        <a:lstStyle/>
        <a:p>
          <a:endParaRPr lang="ru-RU"/>
        </a:p>
      </dgm:t>
    </dgm:pt>
    <dgm:pt modelId="{65F82F38-8AB2-4F14-A5B8-F7238B34F9E5}" type="sibTrans" cxnId="{ED26710A-FAAE-426C-8306-31DD3526C51B}">
      <dgm:prSet/>
      <dgm:spPr/>
      <dgm:t>
        <a:bodyPr/>
        <a:lstStyle/>
        <a:p>
          <a:endParaRPr lang="ru-RU"/>
        </a:p>
      </dgm:t>
    </dgm:pt>
    <dgm:pt modelId="{DCA55252-5F9B-41B5-B9DE-2D5108529AC7}">
      <dgm:prSet custT="1"/>
      <dgm:spPr/>
      <dgm:t>
        <a:bodyPr/>
        <a:lstStyle/>
        <a:p>
          <a:r>
            <a:rPr lang="ru-RU" sz="1200" dirty="0" smtClean="0">
              <a:latin typeface="Arial Black" pitchFamily="34" charset="0"/>
              <a:cs typeface="Arial" pitchFamily="34" charset="0"/>
            </a:rPr>
            <a:t>ГЛАВА КРАСНОКУТСКОГО МУНИЦИПАЛЬНОГО РАЙОНА </a:t>
          </a:r>
          <a:endParaRPr lang="ru-RU" sz="1200" dirty="0">
            <a:latin typeface="Arial Black" pitchFamily="34" charset="0"/>
            <a:cs typeface="Arial" pitchFamily="34" charset="0"/>
          </a:endParaRPr>
        </a:p>
      </dgm:t>
    </dgm:pt>
    <dgm:pt modelId="{A031ABE9-34BA-46DF-A94E-CF941216C66F}" type="parTrans" cxnId="{F428FFF4-6603-4574-B5C7-A1719EC91AF6}">
      <dgm:prSet/>
      <dgm:spPr/>
      <dgm:t>
        <a:bodyPr/>
        <a:lstStyle/>
        <a:p>
          <a:endParaRPr lang="ru-RU"/>
        </a:p>
      </dgm:t>
    </dgm:pt>
    <dgm:pt modelId="{DA65BCE5-DBD8-4EF1-AADB-FC46EAB4EDE2}" type="sibTrans" cxnId="{F428FFF4-6603-4574-B5C7-A1719EC91AF6}">
      <dgm:prSet/>
      <dgm:spPr/>
      <dgm:t>
        <a:bodyPr/>
        <a:lstStyle/>
        <a:p>
          <a:endParaRPr lang="ru-RU"/>
        </a:p>
      </dgm:t>
    </dgm:pt>
    <dgm:pt modelId="{E2445612-8A63-4797-8BAA-D187BFB2708E}">
      <dgm:prSet custT="1"/>
      <dgm:spPr/>
      <dgm:t>
        <a:bodyPr/>
        <a:lstStyle/>
        <a:p>
          <a:r>
            <a:rPr lang="ru-RU" sz="1200" dirty="0" smtClean="0">
              <a:latin typeface="Arial Black" pitchFamily="34" charset="0"/>
            </a:rPr>
            <a:t>ГРЕЧУШКИНА ВАЛЕНТИНА ВЛАДИМИРОВНА</a:t>
          </a:r>
          <a:endParaRPr lang="ru-RU" sz="1200" dirty="0">
            <a:latin typeface="Arial Black" pitchFamily="34" charset="0"/>
          </a:endParaRPr>
        </a:p>
      </dgm:t>
    </dgm:pt>
    <dgm:pt modelId="{9AC99F81-DA90-4D28-91A6-CD88464CE170}" type="parTrans" cxnId="{488B31C3-126D-4D72-9FB2-BAAD99BE3C9E}">
      <dgm:prSet/>
      <dgm:spPr/>
      <dgm:t>
        <a:bodyPr/>
        <a:lstStyle/>
        <a:p>
          <a:endParaRPr lang="ru-RU"/>
        </a:p>
      </dgm:t>
    </dgm:pt>
    <dgm:pt modelId="{5E307180-8446-4663-BF0F-B8CAB2B6BE95}" type="sibTrans" cxnId="{488B31C3-126D-4D72-9FB2-BAAD99BE3C9E}">
      <dgm:prSet/>
      <dgm:spPr/>
      <dgm:t>
        <a:bodyPr/>
        <a:lstStyle/>
        <a:p>
          <a:endParaRPr lang="ru-RU"/>
        </a:p>
      </dgm:t>
    </dgm:pt>
    <dgm:pt modelId="{E2C4ED41-9212-4190-A38D-D210C3C39F2D}">
      <dgm:prSet custT="1"/>
      <dgm:spPr/>
      <dgm:t>
        <a:bodyPr/>
        <a:lstStyle/>
        <a:p>
          <a:r>
            <a:rPr lang="ru-RU" sz="1200" dirty="0" smtClean="0">
              <a:latin typeface="Arial Black" pitchFamily="34" charset="0"/>
            </a:rPr>
            <a:t>+7 (84560) 5-14-95</a:t>
          </a:r>
          <a:endParaRPr lang="ru-RU" sz="1200" dirty="0">
            <a:latin typeface="Arial Black" pitchFamily="34" charset="0"/>
          </a:endParaRPr>
        </a:p>
      </dgm:t>
    </dgm:pt>
    <dgm:pt modelId="{38F2C8A4-0348-415B-8B6A-D1B81F190403}" type="parTrans" cxnId="{6943C37B-DCF8-45A6-A95E-41056645B80C}">
      <dgm:prSet/>
      <dgm:spPr/>
      <dgm:t>
        <a:bodyPr/>
        <a:lstStyle/>
        <a:p>
          <a:endParaRPr lang="ru-RU"/>
        </a:p>
      </dgm:t>
    </dgm:pt>
    <dgm:pt modelId="{24E89591-F527-4868-B73C-4378FFB74B9D}" type="sibTrans" cxnId="{6943C37B-DCF8-45A6-A95E-41056645B80C}">
      <dgm:prSet/>
      <dgm:spPr/>
      <dgm:t>
        <a:bodyPr/>
        <a:lstStyle/>
        <a:p>
          <a:endParaRPr lang="ru-RU"/>
        </a:p>
      </dgm:t>
    </dgm:pt>
    <dgm:pt modelId="{8391D203-DB43-41D9-979E-45C7BD672000}">
      <dgm:prSet custT="1"/>
      <dgm:spPr/>
      <dgm:t>
        <a:bodyPr/>
        <a:lstStyle/>
        <a:p>
          <a:r>
            <a:rPr lang="ru-RU" sz="1200" dirty="0" smtClean="0">
              <a:latin typeface="Arial Black" pitchFamily="34" charset="0"/>
            </a:rPr>
            <a:t>kr-kyt64@yandex.ru</a:t>
          </a:r>
          <a:endParaRPr lang="ru-RU" sz="1200" dirty="0">
            <a:latin typeface="Arial Black" pitchFamily="34" charset="0"/>
          </a:endParaRPr>
        </a:p>
      </dgm:t>
    </dgm:pt>
    <dgm:pt modelId="{376AA56E-7155-4F2C-A064-936C6C20CD7A}" type="parTrans" cxnId="{61F39F90-909F-44AA-B0F4-B8D30A0EE269}">
      <dgm:prSet/>
      <dgm:spPr/>
      <dgm:t>
        <a:bodyPr/>
        <a:lstStyle/>
        <a:p>
          <a:endParaRPr lang="ru-RU"/>
        </a:p>
      </dgm:t>
    </dgm:pt>
    <dgm:pt modelId="{87928126-F591-40A1-9631-B69F5260A00E}" type="sibTrans" cxnId="{61F39F90-909F-44AA-B0F4-B8D30A0EE269}">
      <dgm:prSet/>
      <dgm:spPr/>
      <dgm:t>
        <a:bodyPr/>
        <a:lstStyle/>
        <a:p>
          <a:endParaRPr lang="ru-RU"/>
        </a:p>
      </dgm:t>
    </dgm:pt>
    <dgm:pt modelId="{A163EF7E-1D63-4CFA-A7AE-14188ACE6D59}" type="pres">
      <dgm:prSet presAssocID="{425B9B59-FB32-4CFD-8013-F675C6AD397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78304F-74BA-4EEF-A489-36FB7EC8564B}" type="pres">
      <dgm:prSet presAssocID="{DECC87BA-8ABF-48D0-8083-2658B77EE709}" presName="composite" presStyleCnt="0"/>
      <dgm:spPr/>
    </dgm:pt>
    <dgm:pt modelId="{0DEBD8D0-3306-464F-8904-ECD0E596A0E3}" type="pres">
      <dgm:prSet presAssocID="{DECC87BA-8ABF-48D0-8083-2658B77EE709}" presName="parTx" presStyleLbl="alignNode1" presStyleIdx="0" presStyleCnt="3" custScaleX="97155" custScaleY="1113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51AB07-CA67-495B-BCA1-C71E010C8C94}" type="pres">
      <dgm:prSet presAssocID="{DECC87BA-8ABF-48D0-8083-2658B77EE709}" presName="desTx" presStyleLbl="alignAccFollowNode1" presStyleIdx="0" presStyleCnt="3" custScaleX="976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1C9B4E-AA30-4E32-9815-F802A722067D}" type="pres">
      <dgm:prSet presAssocID="{B9A687AC-265D-4E53-901D-A52E5770A1BB}" presName="space" presStyleCnt="0"/>
      <dgm:spPr/>
    </dgm:pt>
    <dgm:pt modelId="{B0A4682A-9AF3-4BE0-AE37-B935710BB82B}" type="pres">
      <dgm:prSet presAssocID="{BADF92D1-13DB-468D-A340-FD7A850086A2}" presName="composite" presStyleCnt="0"/>
      <dgm:spPr/>
    </dgm:pt>
    <dgm:pt modelId="{752DCBDF-4327-4890-9D34-B6A079D09D69}" type="pres">
      <dgm:prSet presAssocID="{BADF92D1-13DB-468D-A340-FD7A850086A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ED959E-AE29-4A06-AA9A-C7725941289D}" type="pres">
      <dgm:prSet presAssocID="{BADF92D1-13DB-468D-A340-FD7A850086A2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D1CF50-8DCE-4F11-B630-D96F527FF6BB}" type="pres">
      <dgm:prSet presAssocID="{55B73DB4-8FF3-4776-B68F-6E0D331BBC0F}" presName="space" presStyleCnt="0"/>
      <dgm:spPr/>
    </dgm:pt>
    <dgm:pt modelId="{E709BC32-337F-464A-8241-A078DE8A4B07}" type="pres">
      <dgm:prSet presAssocID="{2A1DC7CB-9B6E-454E-B6C8-04E802C50077}" presName="composite" presStyleCnt="0"/>
      <dgm:spPr/>
    </dgm:pt>
    <dgm:pt modelId="{91EB563F-4FEB-4D7E-90E7-EB7C5CFED8D8}" type="pres">
      <dgm:prSet presAssocID="{2A1DC7CB-9B6E-454E-B6C8-04E802C5007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3865DA-7E66-4B57-B76F-FB3180981269}" type="pres">
      <dgm:prSet presAssocID="{2A1DC7CB-9B6E-454E-B6C8-04E802C50077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3DEED5-064E-4D3F-B424-81A29082ECEE}" type="presOf" srcId="{425B9B59-FB32-4CFD-8013-F675C6AD3971}" destId="{A163EF7E-1D63-4CFA-A7AE-14188ACE6D59}" srcOrd="0" destOrd="0" presId="urn:microsoft.com/office/officeart/2005/8/layout/hList1"/>
    <dgm:cxn modelId="{A115BC8C-0703-4B05-A04D-135192B6B2C3}" type="presOf" srcId="{DECC87BA-8ABF-48D0-8083-2658B77EE709}" destId="{0DEBD8D0-3306-464F-8904-ECD0E596A0E3}" srcOrd="0" destOrd="0" presId="urn:microsoft.com/office/officeart/2005/8/layout/hList1"/>
    <dgm:cxn modelId="{DFFC52C0-FB9C-47CD-8397-792ACE30FE0A}" type="presOf" srcId="{2A1DC7CB-9B6E-454E-B6C8-04E802C50077}" destId="{91EB563F-4FEB-4D7E-90E7-EB7C5CFED8D8}" srcOrd="0" destOrd="0" presId="urn:microsoft.com/office/officeart/2005/8/layout/hList1"/>
    <dgm:cxn modelId="{28ED0A35-059C-4726-A49D-F291BF9A08D8}" type="presOf" srcId="{8391D203-DB43-41D9-979E-45C7BD672000}" destId="{D93865DA-7E66-4B57-B76F-FB3180981269}" srcOrd="0" destOrd="1" presId="urn:microsoft.com/office/officeart/2005/8/layout/hList1"/>
    <dgm:cxn modelId="{E1128097-2595-4EE2-979C-84686BEA1E4D}" srcId="{425B9B59-FB32-4CFD-8013-F675C6AD3971}" destId="{BADF92D1-13DB-468D-A340-FD7A850086A2}" srcOrd="1" destOrd="0" parTransId="{C787E771-2C20-4CEC-97CC-7744F959ABA9}" sibTransId="{55B73DB4-8FF3-4776-B68F-6E0D331BBC0F}"/>
    <dgm:cxn modelId="{1A0166AB-6CD1-412B-AF8F-F4BB7C69B242}" type="presOf" srcId="{E2C4ED41-9212-4190-A38D-D210C3C39F2D}" destId="{D93865DA-7E66-4B57-B76F-FB3180981269}" srcOrd="0" destOrd="0" presId="urn:microsoft.com/office/officeart/2005/8/layout/hList1"/>
    <dgm:cxn modelId="{E24F862E-86AB-421C-BD5F-055973532AD9}" type="presOf" srcId="{E2445612-8A63-4797-8BAA-D187BFB2708E}" destId="{2CED959E-AE29-4A06-AA9A-C7725941289D}" srcOrd="0" destOrd="0" presId="urn:microsoft.com/office/officeart/2005/8/layout/hList1"/>
    <dgm:cxn modelId="{84D43B20-493D-4A1C-BAD2-55B6E758BEA1}" type="presOf" srcId="{DCA55252-5F9B-41B5-B9DE-2D5108529AC7}" destId="{4651AB07-CA67-495B-BCA1-C71E010C8C94}" srcOrd="0" destOrd="0" presId="urn:microsoft.com/office/officeart/2005/8/layout/hList1"/>
    <dgm:cxn modelId="{5ED2E8D9-81C9-4302-AE78-B0AE17DD9796}" srcId="{425B9B59-FB32-4CFD-8013-F675C6AD3971}" destId="{DECC87BA-8ABF-48D0-8083-2658B77EE709}" srcOrd="0" destOrd="0" parTransId="{45B0E5FC-F7A3-4174-9D4B-EA7C466E8648}" sibTransId="{B9A687AC-265D-4E53-901D-A52E5770A1BB}"/>
    <dgm:cxn modelId="{61F39F90-909F-44AA-B0F4-B8D30A0EE269}" srcId="{2A1DC7CB-9B6E-454E-B6C8-04E802C50077}" destId="{8391D203-DB43-41D9-979E-45C7BD672000}" srcOrd="1" destOrd="0" parTransId="{376AA56E-7155-4F2C-A064-936C6C20CD7A}" sibTransId="{87928126-F591-40A1-9631-B69F5260A00E}"/>
    <dgm:cxn modelId="{488B31C3-126D-4D72-9FB2-BAAD99BE3C9E}" srcId="{BADF92D1-13DB-468D-A340-FD7A850086A2}" destId="{E2445612-8A63-4797-8BAA-D187BFB2708E}" srcOrd="0" destOrd="0" parTransId="{9AC99F81-DA90-4D28-91A6-CD88464CE170}" sibTransId="{5E307180-8446-4663-BF0F-B8CAB2B6BE95}"/>
    <dgm:cxn modelId="{F428FFF4-6603-4574-B5C7-A1719EC91AF6}" srcId="{DECC87BA-8ABF-48D0-8083-2658B77EE709}" destId="{DCA55252-5F9B-41B5-B9DE-2D5108529AC7}" srcOrd="0" destOrd="0" parTransId="{A031ABE9-34BA-46DF-A94E-CF941216C66F}" sibTransId="{DA65BCE5-DBD8-4EF1-AADB-FC46EAB4EDE2}"/>
    <dgm:cxn modelId="{6943C37B-DCF8-45A6-A95E-41056645B80C}" srcId="{2A1DC7CB-9B6E-454E-B6C8-04E802C50077}" destId="{E2C4ED41-9212-4190-A38D-D210C3C39F2D}" srcOrd="0" destOrd="0" parTransId="{38F2C8A4-0348-415B-8B6A-D1B81F190403}" sibTransId="{24E89591-F527-4868-B73C-4378FFB74B9D}"/>
    <dgm:cxn modelId="{85A25ECD-E07A-4D42-B689-61E5DDB63B5F}" type="presOf" srcId="{BADF92D1-13DB-468D-A340-FD7A850086A2}" destId="{752DCBDF-4327-4890-9D34-B6A079D09D69}" srcOrd="0" destOrd="0" presId="urn:microsoft.com/office/officeart/2005/8/layout/hList1"/>
    <dgm:cxn modelId="{ED26710A-FAAE-426C-8306-31DD3526C51B}" srcId="{425B9B59-FB32-4CFD-8013-F675C6AD3971}" destId="{2A1DC7CB-9B6E-454E-B6C8-04E802C50077}" srcOrd="2" destOrd="0" parTransId="{54CFA13D-0DD7-4787-801D-61C1FE262CD0}" sibTransId="{65F82F38-8AB2-4F14-A5B8-F7238B34F9E5}"/>
    <dgm:cxn modelId="{D2B54222-25B6-4AB1-BEE4-A8DC2034153F}" type="presParOf" srcId="{A163EF7E-1D63-4CFA-A7AE-14188ACE6D59}" destId="{BE78304F-74BA-4EEF-A489-36FB7EC8564B}" srcOrd="0" destOrd="0" presId="urn:microsoft.com/office/officeart/2005/8/layout/hList1"/>
    <dgm:cxn modelId="{595A4B89-8FE9-4DFD-B7D5-168B8CCEC22D}" type="presParOf" srcId="{BE78304F-74BA-4EEF-A489-36FB7EC8564B}" destId="{0DEBD8D0-3306-464F-8904-ECD0E596A0E3}" srcOrd="0" destOrd="0" presId="urn:microsoft.com/office/officeart/2005/8/layout/hList1"/>
    <dgm:cxn modelId="{4AEA6A39-CE58-4140-979F-9E4648C7EB55}" type="presParOf" srcId="{BE78304F-74BA-4EEF-A489-36FB7EC8564B}" destId="{4651AB07-CA67-495B-BCA1-C71E010C8C94}" srcOrd="1" destOrd="0" presId="urn:microsoft.com/office/officeart/2005/8/layout/hList1"/>
    <dgm:cxn modelId="{769C05B8-4C5E-4DD5-9DC9-4784E4578764}" type="presParOf" srcId="{A163EF7E-1D63-4CFA-A7AE-14188ACE6D59}" destId="{2F1C9B4E-AA30-4E32-9815-F802A722067D}" srcOrd="1" destOrd="0" presId="urn:microsoft.com/office/officeart/2005/8/layout/hList1"/>
    <dgm:cxn modelId="{9E9662FC-691F-43A4-A8DC-7B3C10D9A801}" type="presParOf" srcId="{A163EF7E-1D63-4CFA-A7AE-14188ACE6D59}" destId="{B0A4682A-9AF3-4BE0-AE37-B935710BB82B}" srcOrd="2" destOrd="0" presId="urn:microsoft.com/office/officeart/2005/8/layout/hList1"/>
    <dgm:cxn modelId="{4A76F75B-F975-457A-8233-20B31164D7BB}" type="presParOf" srcId="{B0A4682A-9AF3-4BE0-AE37-B935710BB82B}" destId="{752DCBDF-4327-4890-9D34-B6A079D09D69}" srcOrd="0" destOrd="0" presId="urn:microsoft.com/office/officeart/2005/8/layout/hList1"/>
    <dgm:cxn modelId="{8C383C51-0177-4A3C-BF1B-151421B905CE}" type="presParOf" srcId="{B0A4682A-9AF3-4BE0-AE37-B935710BB82B}" destId="{2CED959E-AE29-4A06-AA9A-C7725941289D}" srcOrd="1" destOrd="0" presId="urn:microsoft.com/office/officeart/2005/8/layout/hList1"/>
    <dgm:cxn modelId="{AFE417E6-AC9E-4B9A-84C6-6BD96A8B96F3}" type="presParOf" srcId="{A163EF7E-1D63-4CFA-A7AE-14188ACE6D59}" destId="{77D1CF50-8DCE-4F11-B630-D96F527FF6BB}" srcOrd="3" destOrd="0" presId="urn:microsoft.com/office/officeart/2005/8/layout/hList1"/>
    <dgm:cxn modelId="{36B898C1-2DE7-4755-9A76-E3BD8665AD00}" type="presParOf" srcId="{A163EF7E-1D63-4CFA-A7AE-14188ACE6D59}" destId="{E709BC32-337F-464A-8241-A078DE8A4B07}" srcOrd="4" destOrd="0" presId="urn:microsoft.com/office/officeart/2005/8/layout/hList1"/>
    <dgm:cxn modelId="{CA1ABBDD-D7A6-4D4F-9E20-2533463FCCA8}" type="presParOf" srcId="{E709BC32-337F-464A-8241-A078DE8A4B07}" destId="{91EB563F-4FEB-4D7E-90E7-EB7C5CFED8D8}" srcOrd="0" destOrd="0" presId="urn:microsoft.com/office/officeart/2005/8/layout/hList1"/>
    <dgm:cxn modelId="{B56C6CB4-8E44-48C3-BE2E-E022F666341B}" type="presParOf" srcId="{E709BC32-337F-464A-8241-A078DE8A4B07}" destId="{D93865DA-7E66-4B57-B76F-FB3180981269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EBD8D0-3306-464F-8904-ECD0E596A0E3}">
      <dsp:nvSpPr>
        <dsp:cNvPr id="0" name=""/>
        <dsp:cNvSpPr/>
      </dsp:nvSpPr>
      <dsp:spPr>
        <a:xfrm>
          <a:off x="15008" y="1668"/>
          <a:ext cx="3038940" cy="6731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Arial Black" pitchFamily="34" charset="0"/>
              <a:cs typeface="Arial" pitchFamily="34" charset="0"/>
            </a:rPr>
            <a:t>ДОЛЖНОСТЬ</a:t>
          </a:r>
          <a:endParaRPr lang="ru-RU" sz="1200" b="1" kern="1200" dirty="0">
            <a:latin typeface="Arial Black" pitchFamily="34" charset="0"/>
            <a:cs typeface="Arial" pitchFamily="34" charset="0"/>
          </a:endParaRPr>
        </a:p>
      </dsp:txBody>
      <dsp:txXfrm>
        <a:off x="15008" y="1668"/>
        <a:ext cx="3038940" cy="673166"/>
      </dsp:txXfrm>
    </dsp:sp>
    <dsp:sp modelId="{4651AB07-CA67-495B-BCA1-C71E010C8C94}">
      <dsp:nvSpPr>
        <dsp:cNvPr id="0" name=""/>
        <dsp:cNvSpPr/>
      </dsp:nvSpPr>
      <dsp:spPr>
        <a:xfrm>
          <a:off x="7548" y="640651"/>
          <a:ext cx="3053861" cy="9223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Arial Black" pitchFamily="34" charset="0"/>
              <a:cs typeface="Arial" pitchFamily="34" charset="0"/>
            </a:rPr>
            <a:t>ГЛАВА КРАСНОКУТСКОГО МУНИЦИПАЛЬНОГО РАЙОНА </a:t>
          </a:r>
          <a:endParaRPr lang="ru-RU" sz="1200" kern="1200" dirty="0">
            <a:latin typeface="Arial Black" pitchFamily="34" charset="0"/>
            <a:cs typeface="Arial" pitchFamily="34" charset="0"/>
          </a:endParaRPr>
        </a:p>
      </dsp:txBody>
      <dsp:txXfrm>
        <a:off x="7548" y="640651"/>
        <a:ext cx="3053861" cy="922320"/>
      </dsp:txXfrm>
    </dsp:sp>
    <dsp:sp modelId="{752DCBDF-4327-4890-9D34-B6A079D09D69}">
      <dsp:nvSpPr>
        <dsp:cNvPr id="0" name=""/>
        <dsp:cNvSpPr/>
      </dsp:nvSpPr>
      <dsp:spPr>
        <a:xfrm>
          <a:off x="3499319" y="18759"/>
          <a:ext cx="3127930" cy="604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Arial Black" pitchFamily="34" charset="0"/>
            </a:rPr>
            <a:t>ФИО</a:t>
          </a:r>
          <a:endParaRPr lang="ru-RU" sz="1200" kern="1200" dirty="0">
            <a:latin typeface="Arial Black" pitchFamily="34" charset="0"/>
          </a:endParaRPr>
        </a:p>
      </dsp:txBody>
      <dsp:txXfrm>
        <a:off x="3499319" y="18759"/>
        <a:ext cx="3127930" cy="604800"/>
      </dsp:txXfrm>
    </dsp:sp>
    <dsp:sp modelId="{2CED959E-AE29-4A06-AA9A-C7725941289D}">
      <dsp:nvSpPr>
        <dsp:cNvPr id="0" name=""/>
        <dsp:cNvSpPr/>
      </dsp:nvSpPr>
      <dsp:spPr>
        <a:xfrm>
          <a:off x="3499319" y="623560"/>
          <a:ext cx="3127930" cy="9223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Arial Black" pitchFamily="34" charset="0"/>
            </a:rPr>
            <a:t>ГРЕЧУШКИНА ВАЛЕНТИНА ВЛАДИМИРОВНА</a:t>
          </a:r>
          <a:endParaRPr lang="ru-RU" sz="1200" kern="1200" dirty="0">
            <a:latin typeface="Arial Black" pitchFamily="34" charset="0"/>
          </a:endParaRPr>
        </a:p>
      </dsp:txBody>
      <dsp:txXfrm>
        <a:off x="3499319" y="623560"/>
        <a:ext cx="3127930" cy="922320"/>
      </dsp:txXfrm>
    </dsp:sp>
    <dsp:sp modelId="{91EB563F-4FEB-4D7E-90E7-EB7C5CFED8D8}">
      <dsp:nvSpPr>
        <dsp:cNvPr id="0" name=""/>
        <dsp:cNvSpPr/>
      </dsp:nvSpPr>
      <dsp:spPr>
        <a:xfrm>
          <a:off x="7065160" y="18759"/>
          <a:ext cx="3127930" cy="604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Arial Black" pitchFamily="34" charset="0"/>
            </a:rPr>
            <a:t>КОНТАКТЫ</a:t>
          </a:r>
          <a:endParaRPr lang="ru-RU" sz="1200" kern="1200" dirty="0">
            <a:latin typeface="Arial Black" pitchFamily="34" charset="0"/>
          </a:endParaRPr>
        </a:p>
      </dsp:txBody>
      <dsp:txXfrm>
        <a:off x="7065160" y="18759"/>
        <a:ext cx="3127930" cy="604800"/>
      </dsp:txXfrm>
    </dsp:sp>
    <dsp:sp modelId="{D93865DA-7E66-4B57-B76F-FB3180981269}">
      <dsp:nvSpPr>
        <dsp:cNvPr id="0" name=""/>
        <dsp:cNvSpPr/>
      </dsp:nvSpPr>
      <dsp:spPr>
        <a:xfrm>
          <a:off x="7065160" y="623560"/>
          <a:ext cx="3127930" cy="9223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Arial Black" pitchFamily="34" charset="0"/>
            </a:rPr>
            <a:t>+7 (84560) 5-14-95</a:t>
          </a:r>
          <a:endParaRPr lang="ru-RU" sz="1200" kern="1200" dirty="0">
            <a:latin typeface="Arial Black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Arial Black" pitchFamily="34" charset="0"/>
            </a:rPr>
            <a:t>kr-kyt64@yandex.ru</a:t>
          </a:r>
          <a:endParaRPr lang="ru-RU" sz="1200" kern="1200" dirty="0">
            <a:latin typeface="Arial Black" pitchFamily="34" charset="0"/>
          </a:endParaRPr>
        </a:p>
      </dsp:txBody>
      <dsp:txXfrm>
        <a:off x="7065160" y="623560"/>
        <a:ext cx="3127930" cy="922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0.6525</cdr:x>
      <cdr:y>0.17844</cdr:y>
    </cdr:from>
    <cdr:to>
      <cdr:x>1</cdr:x>
      <cdr:y>0.38656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03520" y="966895"/>
          <a:ext cx="2824480" cy="11277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Arial Black" pitchFamily="34" charset="0"/>
            </a:rPr>
            <a:t>ОБЪЕМ ОТГРУЖЕННЫХ ТОВАРОВ ПРОМЫШЛЕННОГО ПРОИЗВОДСТВА, </a:t>
          </a:r>
          <a:r>
            <a:rPr lang="ru-RU" sz="1400" b="1" dirty="0" err="1" smtClean="0">
              <a:latin typeface="Arial Black" pitchFamily="34" charset="0"/>
            </a:rPr>
            <a:t>тыс.руб</a:t>
          </a:r>
          <a:r>
            <a:rPr lang="ru-RU" sz="1400" b="1" dirty="0" smtClean="0">
              <a:latin typeface="Arial Black" pitchFamily="34" charset="0"/>
            </a:rPr>
            <a:t>.</a:t>
          </a:r>
          <a:endParaRPr lang="ru-RU" sz="1400" b="1" dirty="0">
            <a:latin typeface="Arial Black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0.6525</cdr:x>
      <cdr:y>0.17844</cdr:y>
    </cdr:from>
    <cdr:to>
      <cdr:x>1</cdr:x>
      <cdr:y>0.38656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03520" y="966895"/>
          <a:ext cx="2824480" cy="11277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Arial Black" pitchFamily="34" charset="0"/>
            </a:rPr>
            <a:t>ОБЪЕМ ВАЛОВОГО СБОРА СЕЛЬХОЗПРОДУКЦИИ, </a:t>
          </a:r>
          <a:r>
            <a:rPr lang="ru-RU" sz="1400" b="1" dirty="0" err="1" smtClean="0">
              <a:latin typeface="Arial Black" pitchFamily="34" charset="0"/>
            </a:rPr>
            <a:t>тыс.руб</a:t>
          </a:r>
          <a:r>
            <a:rPr lang="ru-RU" sz="1400" b="1" dirty="0" smtClean="0">
              <a:latin typeface="Arial Black" pitchFamily="34" charset="0"/>
            </a:rPr>
            <a:t>.</a:t>
          </a:r>
          <a:endParaRPr lang="ru-RU" sz="1400" b="1" dirty="0">
            <a:latin typeface="Arial Black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0.65375</cdr:x>
      <cdr:y>0.23844</cdr:y>
    </cdr:from>
    <cdr:to>
      <cdr:x>1</cdr:x>
      <cdr:y>0.33781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13680" y="1292014"/>
          <a:ext cx="2814320" cy="538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Arial Black" pitchFamily="34" charset="0"/>
            </a:rPr>
            <a:t>ИНВЕСТИЦИИ, </a:t>
          </a:r>
          <a:r>
            <a:rPr lang="ru-RU" sz="1400" b="1" dirty="0" err="1" smtClean="0">
              <a:latin typeface="Arial Black" pitchFamily="34" charset="0"/>
            </a:rPr>
            <a:t>млн.руб</a:t>
          </a:r>
          <a:r>
            <a:rPr lang="ru-RU" sz="1400" b="1" dirty="0" smtClean="0">
              <a:latin typeface="Arial Black" pitchFamily="34" charset="0"/>
            </a:rPr>
            <a:t>.</a:t>
          </a:r>
          <a:endParaRPr lang="ru-RU" sz="1400" b="1" dirty="0">
            <a:latin typeface="Arial Black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0.65375</cdr:x>
      <cdr:y>0.23844</cdr:y>
    </cdr:from>
    <cdr:to>
      <cdr:x>1</cdr:x>
      <cdr:y>0.33781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13680" y="1292014"/>
          <a:ext cx="2814320" cy="538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Arial Black" pitchFamily="34" charset="0"/>
            </a:rPr>
            <a:t>ОБОРОТ РОЗНИЧНОЙ ТОРГОВЛИ, </a:t>
          </a:r>
          <a:r>
            <a:rPr lang="ru-RU" sz="1400" b="1" dirty="0" err="1" smtClean="0">
              <a:latin typeface="Arial Black" pitchFamily="34" charset="0"/>
            </a:rPr>
            <a:t>тыс.руб</a:t>
          </a:r>
          <a:r>
            <a:rPr lang="ru-RU" sz="1400" b="1" dirty="0" smtClean="0">
              <a:latin typeface="Arial Black" pitchFamily="34" charset="0"/>
            </a:rPr>
            <a:t>.</a:t>
          </a:r>
          <a:endParaRPr lang="ru-RU" sz="1400" b="1" dirty="0">
            <a:latin typeface="Arial Black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0.65375</cdr:x>
      <cdr:y>0.23844</cdr:y>
    </cdr:from>
    <cdr:to>
      <cdr:x>1</cdr:x>
      <cdr:y>0.33781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13680" y="1292014"/>
          <a:ext cx="2814320" cy="538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Arial Black" pitchFamily="34" charset="0"/>
            </a:rPr>
            <a:t>УРОВЕНЬ БЕЗРАБОТИЦЫ</a:t>
          </a:r>
          <a:endParaRPr lang="ru-RU" sz="1400" b="1" dirty="0">
            <a:latin typeface="Arial Black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F3AD1-F1B6-4A88-B43E-9F3706FE338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93143-F822-41DA-997D-4D114EF0D4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11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7d47d777a7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4" name="Google Shape;234;g27d47d777a7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d47d777a7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7d47d777a7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9005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3440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675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0685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966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3637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885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833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22101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6839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010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9C100-2716-4141-BE33-0DBAB4D70236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DDBF5-7419-473A-8208-E154BC378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2024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2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_________Microsoft_Office_Word7.docx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0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41.png"/><Relationship Id="rId5" Type="http://schemas.openxmlformats.org/officeDocument/2006/relationships/image" Target="../media/image35.jpe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10" Type="http://schemas.openxmlformats.org/officeDocument/2006/relationships/image" Target="../media/image58.png"/><Relationship Id="rId4" Type="http://schemas.openxmlformats.org/officeDocument/2006/relationships/image" Target="../media/image54.png"/><Relationship Id="rId9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61;p32"/>
          <p:cNvGrpSpPr/>
          <p:nvPr/>
        </p:nvGrpSpPr>
        <p:grpSpPr>
          <a:xfrm>
            <a:off x="0" y="-187523"/>
            <a:ext cx="3429003" cy="7045523"/>
            <a:chOff x="0" y="-38100"/>
            <a:chExt cx="812800" cy="1670050"/>
          </a:xfrm>
          <a:solidFill>
            <a:schemeClr val="accent5">
              <a:lumMod val="50000"/>
            </a:schemeClr>
          </a:solidFill>
        </p:grpSpPr>
        <p:sp>
          <p:nvSpPr>
            <p:cNvPr id="362" name="Google Shape;362;p32"/>
            <p:cNvSpPr/>
            <p:nvPr/>
          </p:nvSpPr>
          <p:spPr>
            <a:xfrm>
              <a:off x="0" y="0"/>
              <a:ext cx="595782" cy="1631950"/>
            </a:xfrm>
            <a:custGeom>
              <a:avLst/>
              <a:gdLst/>
              <a:ahLst/>
              <a:cxnLst/>
              <a:rect l="l" t="t" r="r" b="b"/>
              <a:pathLst>
                <a:path w="595782" h="1631950" extrusionOk="0">
                  <a:moveTo>
                    <a:pt x="0" y="0"/>
                  </a:moveTo>
                  <a:lnTo>
                    <a:pt x="595782" y="0"/>
                  </a:lnTo>
                  <a:lnTo>
                    <a:pt x="595782" y="1631950"/>
                  </a:lnTo>
                  <a:lnTo>
                    <a:pt x="0" y="1631950"/>
                  </a:lnTo>
                  <a:close/>
                </a:path>
              </a:pathLst>
            </a:cu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</p:sp>
        <p:sp>
          <p:nvSpPr>
            <p:cNvPr id="363" name="Google Shape;363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64;p32"/>
          <p:cNvGrpSpPr/>
          <p:nvPr/>
        </p:nvGrpSpPr>
        <p:grpSpPr>
          <a:xfrm>
            <a:off x="1464848" y="-1665535"/>
            <a:ext cx="2097216" cy="9397073"/>
            <a:chOff x="0" y="-38100"/>
            <a:chExt cx="828530" cy="3712424"/>
          </a:xfrm>
          <a:solidFill>
            <a:schemeClr val="accent5">
              <a:lumMod val="75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367;p32"/>
          <p:cNvGrpSpPr/>
          <p:nvPr/>
        </p:nvGrpSpPr>
        <p:grpSpPr>
          <a:xfrm>
            <a:off x="-4599430" y="1"/>
            <a:ext cx="16791430" cy="6857999"/>
            <a:chOff x="0" y="-137273"/>
            <a:chExt cx="6633652" cy="2709333"/>
          </a:xfrm>
        </p:grpSpPr>
        <p:sp>
          <p:nvSpPr>
            <p:cNvPr id="368" name="Google Shape;368;p32"/>
            <p:cNvSpPr/>
            <p:nvPr/>
          </p:nvSpPr>
          <p:spPr>
            <a:xfrm>
              <a:off x="1817060" y="-137273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0" cap="sq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369" name="Google Shape;369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9" name="Google Shape;439;p32"/>
          <p:cNvPicPr preferRelativeResize="0"/>
          <p:nvPr/>
        </p:nvPicPr>
        <p:blipFill>
          <a:blip r:embed="rId3" cstate="print"/>
          <a:srcRect t="4711" r="2250"/>
          <a:stretch>
            <a:fillRect/>
          </a:stretch>
        </p:blipFill>
        <p:spPr>
          <a:xfrm>
            <a:off x="2601798" y="1404594"/>
            <a:ext cx="7475456" cy="4279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2" name="TextBox 81"/>
          <p:cNvSpPr txBox="1"/>
          <p:nvPr/>
        </p:nvSpPr>
        <p:spPr>
          <a:xfrm>
            <a:off x="3780149" y="235671"/>
            <a:ext cx="7560297" cy="1036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0571">
              <a:lnSpc>
                <a:spcPct val="116100"/>
              </a:lnSpc>
              <a:spcBef>
                <a:spcPts val="187"/>
              </a:spcBef>
            </a:pPr>
            <a:r>
              <a:rPr lang="ru-RU" b="1" spc="250" dirty="0" smtClean="0">
                <a:latin typeface="Arial Black" pitchFamily="34" charset="0"/>
                <a:cs typeface="Arial" panose="020B0604020202020204" pitchFamily="34" charset="0"/>
              </a:rPr>
              <a:t>ИНВЕСТИЦИОННЫЙ ПРОФИЛЬ </a:t>
            </a:r>
            <a:br>
              <a:rPr lang="ru-RU" b="1" spc="250" dirty="0" smtClean="0">
                <a:latin typeface="Arial Black" pitchFamily="34" charset="0"/>
                <a:cs typeface="Arial" panose="020B0604020202020204" pitchFamily="34" charset="0"/>
              </a:rPr>
            </a:br>
            <a:r>
              <a:rPr lang="ru-RU" b="1" spc="250" dirty="0" smtClean="0">
                <a:latin typeface="Arial Black" pitchFamily="34" charset="0"/>
                <a:cs typeface="Arial" panose="020B0604020202020204" pitchFamily="34" charset="0"/>
              </a:rPr>
              <a:t>КРАСНОКУТСКОГО МУНИЦИПАЛЬНОГО РАЙОНА САРАТОВСКОЙ ОБЛАСТИ</a:t>
            </a:r>
            <a:endParaRPr lang="ru-RU" dirty="0" smtClean="0">
              <a:latin typeface="Arial Black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Arial Black" pitchFamily="34" charset="0"/>
                <a:ea typeface="Calibri" pitchFamily="34" charset="0"/>
                <a:cs typeface="Times New Roman" pitchFamily="18" charset="0"/>
              </a:rPr>
              <a:t>В РАМКАХ МЕРОПРИЯТИЯ «РАЗРАБОТКА ПЛАНОВ ИНВЕСТИЦИОННОГО РАЗВИТИЯ МУНИЦИПАЛЬНЫХ ОБРАЗОВАНИЙ САРАТОВСКОЙ ОБЛАСТИ»</a:t>
            </a: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131216" y="1630837"/>
            <a:ext cx="1272619" cy="331823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867266" y="1357460"/>
            <a:ext cx="499621" cy="51847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7" name="Рисунок 86" descr="gerb.jpg"/>
          <p:cNvPicPr>
            <a:picLocks noChangeAspect="1"/>
          </p:cNvPicPr>
          <p:nvPr/>
        </p:nvPicPr>
        <p:blipFill>
          <a:blip r:embed="rId4" cstate="print"/>
          <a:srcRect l="27067" t="10400" r="27933" b="11000"/>
          <a:stretch>
            <a:fillRect/>
          </a:stretch>
        </p:blipFill>
        <p:spPr>
          <a:xfrm>
            <a:off x="10877683" y="212858"/>
            <a:ext cx="1060110" cy="1234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" name="Google Shape;361;p32"/>
          <p:cNvGrpSpPr/>
          <p:nvPr/>
        </p:nvGrpSpPr>
        <p:grpSpPr>
          <a:xfrm>
            <a:off x="0" y="-187523"/>
            <a:ext cx="3429003" cy="7045523"/>
            <a:chOff x="0" y="-38100"/>
            <a:chExt cx="812800" cy="1670050"/>
          </a:xfrm>
          <a:solidFill>
            <a:schemeClr val="accent5">
              <a:lumMod val="50000"/>
            </a:schemeClr>
          </a:solidFill>
        </p:grpSpPr>
        <p:sp>
          <p:nvSpPr>
            <p:cNvPr id="362" name="Google Shape;362;p32"/>
            <p:cNvSpPr/>
            <p:nvPr/>
          </p:nvSpPr>
          <p:spPr>
            <a:xfrm>
              <a:off x="0" y="0"/>
              <a:ext cx="595782" cy="1631950"/>
            </a:xfrm>
            <a:custGeom>
              <a:avLst/>
              <a:gdLst/>
              <a:ahLst/>
              <a:cxnLst/>
              <a:rect l="l" t="t" r="r" b="b"/>
              <a:pathLst>
                <a:path w="595782" h="1631950" extrusionOk="0">
                  <a:moveTo>
                    <a:pt x="0" y="0"/>
                  </a:moveTo>
                  <a:lnTo>
                    <a:pt x="595782" y="0"/>
                  </a:lnTo>
                  <a:lnTo>
                    <a:pt x="595782" y="1631950"/>
                  </a:lnTo>
                  <a:lnTo>
                    <a:pt x="0" y="1631950"/>
                  </a:lnTo>
                  <a:close/>
                </a:path>
              </a:pathLst>
            </a:cu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</p:sp>
        <p:sp>
          <p:nvSpPr>
            <p:cNvPr id="363" name="Google Shape;363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64;p32"/>
          <p:cNvGrpSpPr/>
          <p:nvPr/>
        </p:nvGrpSpPr>
        <p:grpSpPr>
          <a:xfrm>
            <a:off x="1464848" y="-1665535"/>
            <a:ext cx="2097216" cy="9397073"/>
            <a:chOff x="0" y="-38100"/>
            <a:chExt cx="828530" cy="3712424"/>
          </a:xfrm>
          <a:solidFill>
            <a:schemeClr val="accent5">
              <a:lumMod val="75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5891751" y="122549"/>
            <a:ext cx="560894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 Black" pitchFamily="34" charset="0"/>
                <a:cs typeface="Arial" pitchFamily="34" charset="0"/>
              </a:rPr>
            </a:br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ПРИВЛЕЧЕНИЕ ИНВЕСТИЦИЙ В ЭКОНОМИКУ РАЦОНА ЯВЛЯЕТСЯ ОДНОЙ ИЗ СТРАТЕГИЧЕСКИХ ЗАДАЧ АДМИНИСТРАЦИИ КРАСНОКУТСКОГО</a:t>
            </a: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МУНИЦИПАЛЬНОГО РАЙОНА.</a:t>
            </a:r>
          </a:p>
          <a:p>
            <a:endParaRPr lang="ru-RU" sz="1200" dirty="0" smtClean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РОСТ ИНВЕСТИЦИЙ НАПРЯМУЮ ВЛИЯЕТ НЕ ТОЛЬКО </a:t>
            </a: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НА УВЕЛИЧЕНИЕ НАЛОГОВЫХ ПОСТУПЛЕНИЙ В </a:t>
            </a: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БЮДЖЕТ, СОЗДАНИЕ НОВЫХ РАБОЧИХ МЕСТ, НО И НА УРОВЕНЬ И КАЧЕСТВО ЖИЗНИ НАСЕЛЕНИЯ.</a:t>
            </a:r>
          </a:p>
          <a:p>
            <a:endParaRPr lang="ru-RU" sz="1200" dirty="0" smtClean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ПОВЫШЕНИЕ УРОВНЯ ИНВЕСТИЦИОННОЙ ПРИВЛЕКАТЕЛЬНОСТИ РАССМТРИВАЕТСЯ, КАК ВАЖНЕЙШЕЕ НАПРАВЛЕНИЕ ГОСУДАРСТВЕННОЙ ПОЛИТИКИ, ПРИЗВАННОЕ ОБЕСПЕЧИТЬ СТАБИЛЬНЫЙ ЭКОНОМИЧЕСКИЙ РОСТ.</a:t>
            </a:r>
          </a:p>
          <a:p>
            <a:endParaRPr lang="ru-RU" sz="1200" dirty="0" smtClean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АДМИНИСТРАЦИЯ РАЙОНА ГАРАНТИРУЕТ ПОТЕНЦИАЛЬНЫМ ИНВЕСТОРАМ СОЗДАНИЕ ОПТИМАЛЬНЫХ УСЛОВИЙ ДЛЯ УСПЕШНОГО ВЕДЕНИЯ БИЗНЕСА: ОПЕРАТИВНОЕ РЕШЕНИЕ ВОПРОСОВ, ПРОЗРАЧНОСТЬ ПРОЦЕССОВ, ОТКРЫТЫЙ ДИАЛОГ. </a:t>
            </a:r>
          </a:p>
          <a:p>
            <a:endParaRPr lang="ru-RU" sz="1200" dirty="0" smtClean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РУКОВОДСТВО РАЙОНА ЗАИНТЕРЕСОВАНО В ТОМ, ЧТОБЫ ВАШ БИЗНЕС БЫЛ ЭФФЕКТИВНЫМ, СТАБИЛЬНЫМ И БЕЗОПАСНЫМ.</a:t>
            </a:r>
          </a:p>
          <a:p>
            <a:endParaRPr lang="ru-RU" sz="1200" dirty="0" smtClean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ПРИГЛАШАЕМ ВАС К ДОЛГОСРОЧНОМУ И ВЗАИМОВЫГОДНОМУ СОТРУДНИЧЕСТВУ, УБЕЖДЕНЫ, ЧТО КРАСНОКУТСКИЙ РАЙОН ОТКРОЕТ НОВЫЕ ГОРИЗОНТЫ ДЛЯ РАЗВИТИЯ ВАШЕГО БИЗНЕСА. </a:t>
            </a:r>
          </a:p>
          <a:p>
            <a:endParaRPr lang="ru-RU" sz="1200" dirty="0" smtClean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МЫ ГОТОВЫ СДЕЛАТЬ ВСЕ, ЧТОБЫ ПОТЕНЦИАЛЬНЫМ ИНВЕСТОРАМ БЫЛО КОМФОРТНО РАБОТАТЬ И РАЗВИВАТЬ СВОЙ БИЗНЕС НА ТЕРРИТОРИИ КРАСНОКУТСКОГО РАЙОНА!</a:t>
            </a:r>
            <a:endParaRPr lang="ru-RU" sz="12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131216" y="1630837"/>
            <a:ext cx="1272619" cy="331823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867266" y="1357460"/>
            <a:ext cx="499621" cy="51847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Google Shape;367;p32"/>
          <p:cNvGrpSpPr/>
          <p:nvPr/>
        </p:nvGrpSpPr>
        <p:grpSpPr>
          <a:xfrm>
            <a:off x="-1389883" y="-135466"/>
            <a:ext cx="13581883" cy="6993466"/>
            <a:chOff x="-1183279" y="-38100"/>
            <a:chExt cx="5365683" cy="2762851"/>
          </a:xfrm>
        </p:grpSpPr>
        <p:sp>
          <p:nvSpPr>
            <p:cNvPr id="369" name="Google Shape;369;p32"/>
            <p:cNvSpPr txBox="1"/>
            <p:nvPr/>
          </p:nvSpPr>
          <p:spPr>
            <a:xfrm>
              <a:off x="-1183279" y="-38100"/>
              <a:ext cx="848925" cy="850900"/>
            </a:xfrm>
            <a:prstGeom prst="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2"/>
            <p:cNvSpPr/>
            <p:nvPr/>
          </p:nvSpPr>
          <p:spPr>
            <a:xfrm>
              <a:off x="-634188" y="15418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0" cap="sq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"/>
              <a:headEnd type="none" w="sm" len="sm"/>
              <a:tailEnd type="none" w="sm" len="sm"/>
            </a:ln>
          </p:spPr>
        </p:sp>
      </p:grp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pic>
        <p:nvPicPr>
          <p:cNvPr id="439" name="Google Shape;439;p32"/>
          <p:cNvPicPr preferRelativeResize="0"/>
          <p:nvPr/>
        </p:nvPicPr>
        <p:blipFill>
          <a:blip r:embed="rId5" cstate="print"/>
          <a:stretch>
            <a:fillRect/>
          </a:stretch>
        </p:blipFill>
        <p:spPr>
          <a:xfrm>
            <a:off x="1597843" y="1263192"/>
            <a:ext cx="4279769" cy="4279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810485" y="3618823"/>
            <a:ext cx="2179383" cy="109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sz="1000" dirty="0" smtClean="0">
                <a:solidFill>
                  <a:schemeClr val="bg1"/>
                </a:solidFill>
                <a:latin typeface="Arial Black" pitchFamily="34" charset="0"/>
              </a:rPr>
            </a:b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853379" y="3347541"/>
            <a:ext cx="2179383" cy="10961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 Black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91852" y="1857080"/>
            <a:ext cx="2187019" cy="11783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 Black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799542" y="1403524"/>
            <a:ext cx="2179383" cy="1096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 Black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200400" y="1463040"/>
            <a:ext cx="1481328" cy="265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" name="Google Shape;239;p25"/>
          <p:cNvGrpSpPr/>
          <p:nvPr/>
        </p:nvGrpSpPr>
        <p:grpSpPr>
          <a:xfrm>
            <a:off x="9144000" y="34794"/>
            <a:ext cx="2921000" cy="6691973"/>
            <a:chOff x="0" y="-38100"/>
            <a:chExt cx="1153975" cy="2643743"/>
          </a:xfrm>
          <a:solidFill>
            <a:schemeClr val="accent5">
              <a:lumMod val="50000"/>
            </a:schemeClr>
          </a:solidFill>
        </p:grpSpPr>
        <p:sp>
          <p:nvSpPr>
            <p:cNvPr id="240" name="Google Shape;240;p25"/>
            <p:cNvSpPr/>
            <p:nvPr/>
          </p:nvSpPr>
          <p:spPr>
            <a:xfrm>
              <a:off x="0" y="0"/>
              <a:ext cx="1153975" cy="2605643"/>
            </a:xfrm>
            <a:custGeom>
              <a:avLst/>
              <a:gdLst/>
              <a:ahLst/>
              <a:cxnLst/>
              <a:rect l="l" t="t" r="r" b="b"/>
              <a:pathLst>
                <a:path w="1153975" h="2605643" extrusionOk="0">
                  <a:moveTo>
                    <a:pt x="0" y="0"/>
                  </a:moveTo>
                  <a:lnTo>
                    <a:pt x="1153975" y="0"/>
                  </a:lnTo>
                  <a:lnTo>
                    <a:pt x="1153975" y="2605643"/>
                  </a:lnTo>
                  <a:lnTo>
                    <a:pt x="0" y="2605643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1" name="Google Shape;241;p2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242;p25"/>
          <p:cNvGrpSpPr/>
          <p:nvPr/>
        </p:nvGrpSpPr>
        <p:grpSpPr>
          <a:xfrm>
            <a:off x="7683500" y="-1665535"/>
            <a:ext cx="2921000" cy="9397073"/>
            <a:chOff x="0" y="-38100"/>
            <a:chExt cx="1153975" cy="3712424"/>
          </a:xfrm>
          <a:solidFill>
            <a:schemeClr val="accent5">
              <a:lumMod val="75000"/>
            </a:schemeClr>
          </a:solidFill>
        </p:grpSpPr>
        <p:sp>
          <p:nvSpPr>
            <p:cNvPr id="243" name="Google Shape;243;p25"/>
            <p:cNvSpPr/>
            <p:nvPr/>
          </p:nvSpPr>
          <p:spPr>
            <a:xfrm>
              <a:off x="0" y="0"/>
              <a:ext cx="1153975" cy="3674324"/>
            </a:xfrm>
            <a:custGeom>
              <a:avLst/>
              <a:gdLst/>
              <a:ahLst/>
              <a:cxnLst/>
              <a:rect l="l" t="t" r="r" b="b"/>
              <a:pathLst>
                <a:path w="1153975" h="3674324" extrusionOk="0">
                  <a:moveTo>
                    <a:pt x="0" y="0"/>
                  </a:moveTo>
                  <a:lnTo>
                    <a:pt x="1153975" y="0"/>
                  </a:lnTo>
                  <a:lnTo>
                    <a:pt x="1153975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</p:sp>
        <p:sp>
          <p:nvSpPr>
            <p:cNvPr id="244" name="Google Shape;244;p2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8" name="Google Shape;248;p25"/>
          <p:cNvPicPr preferRelativeResize="0"/>
          <p:nvPr/>
        </p:nvPicPr>
        <p:blipFill>
          <a:blip r:embed="rId3" cstate="print"/>
          <a:srcRect l="15797" t="4729" r="26786" b="3503"/>
          <a:stretch>
            <a:fillRect/>
          </a:stretch>
        </p:blipFill>
        <p:spPr>
          <a:xfrm>
            <a:off x="5586984" y="1106424"/>
            <a:ext cx="3803904" cy="480974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9976104" y="-118872"/>
            <a:ext cx="1225296" cy="76809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396728" y="493776"/>
            <a:ext cx="448056" cy="55778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578334" y="750944"/>
            <a:ext cx="80314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ГЕОГРАФИЧЕСКОЙ ПОЛОЖЕНИЕ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81344" y="950976"/>
            <a:ext cx="630936" cy="256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431536" y="768096"/>
            <a:ext cx="914400" cy="521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054096" y="1444752"/>
            <a:ext cx="1719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 Black" pitchFamily="34" charset="0"/>
              </a:rPr>
              <a:t>ПЛОЩАДЬ</a:t>
            </a:r>
            <a:r>
              <a:rPr lang="ru-RU" sz="1600" dirty="0" smtClean="0">
                <a:latin typeface="Arial Black" pitchFamily="34" charset="0"/>
              </a:rPr>
              <a:t/>
            </a:r>
            <a:br>
              <a:rPr lang="ru-RU" sz="1600" dirty="0" smtClean="0">
                <a:latin typeface="Arial Black" pitchFamily="34" charset="0"/>
              </a:rPr>
            </a:br>
            <a:r>
              <a:rPr lang="ru-RU" sz="1600" dirty="0" smtClean="0">
                <a:latin typeface="Arial Black" pitchFamily="34" charset="0"/>
              </a:rPr>
              <a:t/>
            </a:r>
            <a:br>
              <a:rPr lang="ru-RU" sz="1600" dirty="0" smtClean="0">
                <a:latin typeface="Arial Black" pitchFamily="34" charset="0"/>
              </a:rPr>
            </a:br>
            <a:r>
              <a:rPr lang="ru-RU" sz="1600" dirty="0" smtClean="0">
                <a:latin typeface="Arial Black" pitchFamily="34" charset="0"/>
              </a:rPr>
              <a:t>2 929 КВ.КМ</a:t>
            </a:r>
            <a:endParaRPr lang="ru-RU" sz="1600" dirty="0">
              <a:latin typeface="Arial Black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9559" y="1904214"/>
            <a:ext cx="20945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 Black" pitchFamily="34" charset="0"/>
              </a:rPr>
              <a:t>РАСПОЛОЖЕНИЕ</a:t>
            </a:r>
            <a:br>
              <a:rPr lang="ru-RU" sz="1400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1000" dirty="0" smtClean="0">
                <a:latin typeface="Arial Black" pitchFamily="34" charset="0"/>
              </a:rPr>
              <a:t>В </a:t>
            </a:r>
            <a:r>
              <a:rPr lang="ru-RU" sz="1000" dirty="0" smtClean="0">
                <a:solidFill>
                  <a:schemeClr val="bg1"/>
                </a:solidFill>
                <a:latin typeface="Arial Black" pitchFamily="34" charset="0"/>
              </a:rPr>
              <a:t>ЮЖНОЙ</a:t>
            </a:r>
            <a:r>
              <a:rPr lang="ru-RU" sz="1000" dirty="0" smtClean="0">
                <a:latin typeface="Arial Black" pitchFamily="34" charset="0"/>
              </a:rPr>
              <a:t> ЧАСТИ САРАТОВСКОЙ ОБЛАСТИ </a:t>
            </a:r>
            <a:br>
              <a:rPr lang="ru-RU" sz="1000" dirty="0" smtClean="0">
                <a:latin typeface="Arial Black" pitchFamily="34" charset="0"/>
              </a:rPr>
            </a:br>
            <a:r>
              <a:rPr lang="ru-RU" sz="1000" dirty="0" smtClean="0">
                <a:latin typeface="Arial Black" pitchFamily="34" charset="0"/>
              </a:rPr>
              <a:t>СТЕПНОГО ЗАВОЛЖЬЯ, НА </a:t>
            </a:r>
            <a:r>
              <a:rPr lang="ru-RU" sz="1000" dirty="0" smtClean="0">
                <a:solidFill>
                  <a:schemeClr val="bg1"/>
                </a:solidFill>
                <a:latin typeface="Arial Black" pitchFamily="34" charset="0"/>
              </a:rPr>
              <a:t>ПРАВОМ БЕРЕГУ</a:t>
            </a:r>
            <a:br>
              <a:rPr lang="ru-RU" sz="1000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10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1000" dirty="0" smtClean="0">
                <a:latin typeface="Arial Black" pitchFamily="34" charset="0"/>
              </a:rPr>
              <a:t>РЕКИ </a:t>
            </a:r>
            <a:r>
              <a:rPr lang="ru-RU" sz="1000" dirty="0" smtClean="0">
                <a:solidFill>
                  <a:schemeClr val="bg1"/>
                </a:solidFill>
                <a:latin typeface="Arial Black" pitchFamily="34" charset="0"/>
              </a:rPr>
              <a:t>ЕРУСЛАН</a:t>
            </a:r>
            <a:r>
              <a:rPr lang="ru-RU" sz="1000" dirty="0" smtClean="0">
                <a:latin typeface="Arial Black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754144" y="3648173"/>
            <a:ext cx="21681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НАЛИЧИЕ ЖЕЛЕЗНОДОРОЖНОЙ ИНФРАСТРУКТУРЫ:</a:t>
            </a:r>
            <a:br>
              <a:rPr lang="ru-RU" sz="12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1000" dirty="0" smtClean="0">
                <a:latin typeface="Arial Black" pitchFamily="34" charset="0"/>
                <a:cs typeface="Arial" pitchFamily="34" charset="0"/>
              </a:rPr>
              <a:t>ПРИВОЛЖСКАЯ ЖЕЛЕЗНАЯ ДОРОГА</a:t>
            </a:r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</a:br>
            <a:endParaRPr lang="ru-RU" sz="1200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19984" y="3391408"/>
            <a:ext cx="21031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ОСНОВНАЯ ВОДНАЯ АРТЕРИЯ:</a:t>
            </a:r>
            <a:br>
              <a:rPr lang="ru-RU" sz="14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14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ru-RU" sz="14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1000" dirty="0" smtClean="0">
                <a:latin typeface="Arial Black" pitchFamily="34" charset="0"/>
                <a:cs typeface="Arial" pitchFamily="34" charset="0"/>
              </a:rPr>
              <a:t>РЕКА ЕРУСЛАН</a:t>
            </a:r>
            <a:endParaRPr lang="ru-RU" sz="1000" dirty="0"/>
          </a:p>
        </p:txBody>
      </p:sp>
      <p:sp>
        <p:nvSpPr>
          <p:cNvPr id="41" name="TextBox 40"/>
          <p:cNvSpPr txBox="1"/>
          <p:nvPr/>
        </p:nvSpPr>
        <p:spPr>
          <a:xfrm>
            <a:off x="2968752" y="5007864"/>
            <a:ext cx="2002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КЛИМАТ:</a:t>
            </a:r>
            <a:b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</a:br>
            <a:endParaRPr lang="ru-RU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4" name="Прямоугольник 43"/>
          <p:cNvSpPr/>
          <p:nvPr/>
        </p:nvSpPr>
        <p:spPr>
          <a:xfrm>
            <a:off x="9863736" y="1722277"/>
            <a:ext cx="1272619" cy="331823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10925666" y="1394036"/>
            <a:ext cx="499621" cy="51847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3497344"/>
            <a:ext cx="12192000" cy="336065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                                                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770721" y="5090473"/>
            <a:ext cx="2403835" cy="4996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68923" y="5118754"/>
            <a:ext cx="1734532" cy="4524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4" name="Рисунок 23" descr="2024-08-01_15-43-21.png"/>
          <p:cNvPicPr>
            <a:picLocks noChangeAspect="1"/>
          </p:cNvPicPr>
          <p:nvPr/>
        </p:nvPicPr>
        <p:blipFill>
          <a:blip r:embed="rId5" cstate="print"/>
          <a:srcRect l="20456" b="34969"/>
          <a:stretch>
            <a:fillRect/>
          </a:stretch>
        </p:blipFill>
        <p:spPr>
          <a:xfrm>
            <a:off x="0" y="-367647"/>
            <a:ext cx="12191999" cy="3874418"/>
          </a:xfrm>
          <a:prstGeom prst="rect">
            <a:avLst/>
          </a:prstGeom>
        </p:spPr>
      </p:pic>
      <p:sp>
        <p:nvSpPr>
          <p:cNvPr id="21" name="Овал 20"/>
          <p:cNvSpPr/>
          <p:nvPr/>
        </p:nvSpPr>
        <p:spPr>
          <a:xfrm>
            <a:off x="801278" y="2290713"/>
            <a:ext cx="2479250" cy="2384981"/>
          </a:xfrm>
          <a:prstGeom prst="ellips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1941</a:t>
            </a:r>
            <a:r>
              <a:rPr lang="ru-RU" sz="3000" dirty="0" smtClean="0">
                <a:solidFill>
                  <a:schemeClr val="bg1"/>
                </a:solidFill>
                <a:latin typeface="Arial Black" pitchFamily="34" charset="0"/>
              </a:rPr>
              <a:t> г</a:t>
            </a:r>
            <a:endParaRPr lang="ru-RU" sz="3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893274" y="2469822"/>
            <a:ext cx="2139881" cy="205504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6881566" y="2564088"/>
            <a:ext cx="1866507" cy="184765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12</a:t>
            </a: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9577633" y="2620650"/>
            <a:ext cx="1630837" cy="167797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42</a:t>
            </a: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66886" y="5156462"/>
            <a:ext cx="1395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ОСНОВАН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27" name="Прямая соединительная линия 26"/>
          <p:cNvCxnSpPr>
            <a:stCxn id="21" idx="4"/>
            <a:endCxn id="28" idx="0"/>
          </p:cNvCxnSpPr>
          <p:nvPr/>
        </p:nvCxnSpPr>
        <p:spPr>
          <a:xfrm flipH="1">
            <a:off x="2036189" y="4675694"/>
            <a:ext cx="4714" cy="443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733014" y="5071621"/>
            <a:ext cx="24981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АДМИНИСТРАТИВНЫЙ</a:t>
            </a:r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ЦЕНТР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 Black" pitchFamily="34" charset="0"/>
              </a:rPr>
            </a:b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921551" y="3308808"/>
            <a:ext cx="2102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КРАСНЫЙ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КУТ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 Black" pitchFamily="34" charset="0"/>
              </a:rPr>
            </a:b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0"/>
            <a:ext cx="12191997" cy="6857997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0"/>
            </a:scheme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1" name="Прямоугольник 40"/>
          <p:cNvSpPr/>
          <p:nvPr/>
        </p:nvSpPr>
        <p:spPr>
          <a:xfrm>
            <a:off x="6741735" y="5063764"/>
            <a:ext cx="2403835" cy="4996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6834433" y="5109328"/>
            <a:ext cx="2215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МУНИЦИПАЛЬНЫХ</a:t>
            </a:r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ОБРАЗОВАНИЙ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492792" y="5043340"/>
            <a:ext cx="1970202" cy="5184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9381242" y="5092045"/>
            <a:ext cx="2215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НАСЕЛЕННЫХ </a:t>
            </a:r>
            <a:b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ПУНКТА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46" name="Прямая соединительная линия 45"/>
          <p:cNvCxnSpPr>
            <a:stCxn id="20" idx="4"/>
            <a:endCxn id="36" idx="0"/>
          </p:cNvCxnSpPr>
          <p:nvPr/>
        </p:nvCxnSpPr>
        <p:spPr>
          <a:xfrm>
            <a:off x="4963215" y="4524865"/>
            <a:ext cx="9424" cy="565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>
            <a:off x="7876032" y="4433425"/>
            <a:ext cx="1071" cy="607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endCxn id="44" idx="0"/>
          </p:cNvCxnSpPr>
          <p:nvPr/>
        </p:nvCxnSpPr>
        <p:spPr>
          <a:xfrm>
            <a:off x="10460736" y="4309872"/>
            <a:ext cx="17157" cy="733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3770721" y="5090473"/>
            <a:ext cx="2403835" cy="4996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68923" y="5118754"/>
            <a:ext cx="1734532" cy="4524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66886" y="5156462"/>
            <a:ext cx="1395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ОСНОВАН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27" name="Прямая соединительная линия 26"/>
          <p:cNvCxnSpPr>
            <a:endCxn id="28" idx="0"/>
          </p:cNvCxnSpPr>
          <p:nvPr/>
        </p:nvCxnSpPr>
        <p:spPr>
          <a:xfrm flipH="1">
            <a:off x="2036189" y="4675694"/>
            <a:ext cx="4714" cy="443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733014" y="5071621"/>
            <a:ext cx="24981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АДМИНИСТРАТИВНЫЙ</a:t>
            </a:r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ЦЕНТР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 Black" pitchFamily="34" charset="0"/>
              </a:rPr>
            </a:b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921551" y="3308808"/>
            <a:ext cx="2102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 Black" pitchFamily="34" charset="0"/>
              </a:rPr>
            </a:b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741735" y="5063764"/>
            <a:ext cx="2403835" cy="4996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6834433" y="5109328"/>
            <a:ext cx="2215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МУНИЦИПАЛЬНЫХ</a:t>
            </a:r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ОБРАЗОВАНИЙ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492792" y="5043340"/>
            <a:ext cx="1970202" cy="5184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9381242" y="5092045"/>
            <a:ext cx="2215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МУНИЦИПАЛЬНЫХ</a:t>
            </a:r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ОБРАЗОВАНИЙ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46" name="Прямая соединительная линия 45"/>
          <p:cNvCxnSpPr>
            <a:endCxn id="36" idx="0"/>
          </p:cNvCxnSpPr>
          <p:nvPr/>
        </p:nvCxnSpPr>
        <p:spPr>
          <a:xfrm>
            <a:off x="4963215" y="4524865"/>
            <a:ext cx="9424" cy="565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>
            <a:off x="7876032" y="4433425"/>
            <a:ext cx="1071" cy="607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endCxn id="44" idx="0"/>
          </p:cNvCxnSpPr>
          <p:nvPr/>
        </p:nvCxnSpPr>
        <p:spPr>
          <a:xfrm>
            <a:off x="10460736" y="4309872"/>
            <a:ext cx="17157" cy="733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0" y="0"/>
            <a:ext cx="659384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522720" y="0"/>
            <a:ext cx="566928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8" name="Google Shape;368;p32"/>
          <p:cNvSpPr/>
          <p:nvPr/>
        </p:nvSpPr>
        <p:spPr>
          <a:xfrm>
            <a:off x="0" y="3"/>
            <a:ext cx="12191997" cy="6857997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0"/>
            </a:scheme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4" name="Прямоугольник 33"/>
          <p:cNvSpPr/>
          <p:nvPr/>
        </p:nvSpPr>
        <p:spPr>
          <a:xfrm>
            <a:off x="1265601" y="1016001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г. КРАСНЫЙ КУТ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41040" y="1482104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ДЬЯКОВСКОЕ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937627" y="1940246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ЖДАНОВСКОЕ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15989" y="2384353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ЖУРАВЛЕВСКОЕ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048549" y="2841553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ИНТЕРНАЦИОНАЛЬНОЕ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88709" y="3298753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КОМСОМОЛЬСКОЕ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175549" y="3755953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ЛАВРОВСКОЕ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45809" y="4215693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ЛЕБЕДЕВСКОЕ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624369" y="4674163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ЛОГИНОВСКОЕ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24879" y="5128823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ПЕРВОМАЙСКОЕ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01040" y="386080"/>
            <a:ext cx="4795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МУНИЦИПАЛЬНЫЕ ОБРАЗОВАНИЯ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976159" y="5596183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УСАТОВСКОЕ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370879" y="6053383"/>
            <a:ext cx="3431357" cy="461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ЧКАЛОВСКОЕ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5506720" y="1209040"/>
            <a:ext cx="2082800" cy="2123440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 Black" pitchFamily="34" charset="0"/>
              </a:rPr>
              <a:t>ДЕЛЕНИЕ:</a:t>
            </a:r>
            <a:endParaRPr lang="ru-RU" sz="16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5506720" y="3850640"/>
            <a:ext cx="2092960" cy="2103120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Arial Black" pitchFamily="34" charset="0"/>
              </a:rPr>
              <a:t>НАСЕЛЕНИЕ</a:t>
            </a:r>
            <a:endParaRPr lang="ru-RU" sz="1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9" name="Овал 58"/>
          <p:cNvSpPr/>
          <p:nvPr/>
        </p:nvSpPr>
        <p:spPr>
          <a:xfrm>
            <a:off x="6350000" y="152400"/>
            <a:ext cx="1036320" cy="10058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 Black" pitchFamily="34" charset="0"/>
              </a:rPr>
              <a:t>35 СЕЛ</a:t>
            </a:r>
            <a:endParaRPr lang="ru-RU" sz="12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7396480" y="121920"/>
            <a:ext cx="1757680" cy="174752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" b="1" dirty="0" smtClean="0">
                <a:solidFill>
                  <a:schemeClr val="tx1"/>
                </a:solidFill>
                <a:latin typeface="Arial Black" pitchFamily="34" charset="0"/>
              </a:rPr>
              <a:t>1 ГОРОДСКОЕ ПОСЕЛЕНИЕ</a:t>
            </a:r>
            <a:endParaRPr lang="ru-RU" sz="115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8432800" y="1595120"/>
            <a:ext cx="1615440" cy="149352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 Black" pitchFamily="34" charset="0"/>
              </a:rPr>
              <a:t>2 Ж\Д РАЗЪЕЗДА</a:t>
            </a:r>
            <a:endParaRPr lang="ru-RU" sz="12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9164320" y="660400"/>
            <a:ext cx="1036320" cy="10058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 Black" pitchFamily="34" charset="0"/>
              </a:rPr>
              <a:t>3 ПОСЕЛКА</a:t>
            </a:r>
            <a:endParaRPr lang="ru-RU" sz="12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7518400" y="2397760"/>
            <a:ext cx="1036320" cy="10058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1 Ж\Д СТАНЦИЯ</a:t>
            </a:r>
            <a:endParaRPr lang="ru-RU" sz="1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7396480" y="4064000"/>
            <a:ext cx="1778000" cy="17272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ВСЕГО:</a:t>
            </a:r>
            <a:br>
              <a:rPr lang="ru-RU" sz="15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5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30 318 ЧЕЛОВЕК</a:t>
            </a:r>
            <a:endParaRPr lang="ru-RU" sz="15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5" name="Овал 64"/>
          <p:cNvSpPr/>
          <p:nvPr/>
        </p:nvSpPr>
        <p:spPr>
          <a:xfrm>
            <a:off x="9032240" y="3281680"/>
            <a:ext cx="1767840" cy="17576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ГОРОД: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13 641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6" name="Овал 65"/>
          <p:cNvSpPr/>
          <p:nvPr/>
        </p:nvSpPr>
        <p:spPr>
          <a:xfrm>
            <a:off x="8940800" y="5039360"/>
            <a:ext cx="1656080" cy="1615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СЕЛО: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16 677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" name="Google Shape;364;p32"/>
          <p:cNvGrpSpPr/>
          <p:nvPr/>
        </p:nvGrpSpPr>
        <p:grpSpPr>
          <a:xfrm>
            <a:off x="0" y="-1736655"/>
            <a:ext cx="359254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16560" y="335280"/>
            <a:ext cx="93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СОЦИАЛЬНО-ЭКОНОМИЧЕСКОЕ РАЗВИТИЕ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="" xmlns:p14="http://schemas.microsoft.com/office/powerpoint/2010/main" val="2172355690"/>
              </p:ext>
            </p:extLst>
          </p:nvPr>
        </p:nvGraphicFramePr>
        <p:xfrm>
          <a:off x="1148080" y="100414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828" y="3180080"/>
            <a:ext cx="3204429" cy="3202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oogle Shape;364;p32"/>
          <p:cNvGrpSpPr/>
          <p:nvPr/>
        </p:nvGrpSpPr>
        <p:grpSpPr>
          <a:xfrm>
            <a:off x="0" y="-1736655"/>
            <a:ext cx="359254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16560" y="335280"/>
            <a:ext cx="93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СОЦИАЛЬНО-ЭКОНОМИЧЕСКОЕ РАЗВИТИЕ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="" xmlns:p14="http://schemas.microsoft.com/office/powerpoint/2010/main" val="1912115798"/>
              </p:ext>
            </p:extLst>
          </p:nvPr>
        </p:nvGraphicFramePr>
        <p:xfrm>
          <a:off x="1148080" y="100414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559" y="3159760"/>
            <a:ext cx="3167775" cy="32613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799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4;p32"/>
          <p:cNvGrpSpPr/>
          <p:nvPr/>
        </p:nvGrpSpPr>
        <p:grpSpPr>
          <a:xfrm>
            <a:off x="0" y="-1736655"/>
            <a:ext cx="359254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16560" y="335280"/>
            <a:ext cx="93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СОЦИАЛЬНО-ЭКОНОМИЧЕСКОЕ РАЗВИТИЕ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="" xmlns:p14="http://schemas.microsoft.com/office/powerpoint/2010/main" val="4009317525"/>
              </p:ext>
            </p:extLst>
          </p:nvPr>
        </p:nvGraphicFramePr>
        <p:xfrm>
          <a:off x="447040" y="1024466"/>
          <a:ext cx="87884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4;p32"/>
          <p:cNvGrpSpPr/>
          <p:nvPr/>
        </p:nvGrpSpPr>
        <p:grpSpPr>
          <a:xfrm>
            <a:off x="0" y="-1736655"/>
            <a:ext cx="359254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16560" y="335280"/>
            <a:ext cx="93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СОЦИАЛЬНО-ЭКОНОМИЧЕСКОЕ РАЗВИТИЕ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="" xmlns:p14="http://schemas.microsoft.com/office/powerpoint/2010/main" val="2326290823"/>
              </p:ext>
            </p:extLst>
          </p:nvPr>
        </p:nvGraphicFramePr>
        <p:xfrm>
          <a:off x="447040" y="1024466"/>
          <a:ext cx="87884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1;p32"/>
          <p:cNvGrpSpPr/>
          <p:nvPr/>
        </p:nvGrpSpPr>
        <p:grpSpPr>
          <a:xfrm>
            <a:off x="0" y="-187523"/>
            <a:ext cx="3429003" cy="7045523"/>
            <a:chOff x="0" y="-38100"/>
            <a:chExt cx="812800" cy="1670050"/>
          </a:xfrm>
          <a:solidFill>
            <a:schemeClr val="accent5">
              <a:lumMod val="50000"/>
            </a:schemeClr>
          </a:solidFill>
        </p:grpSpPr>
        <p:sp>
          <p:nvSpPr>
            <p:cNvPr id="362" name="Google Shape;362;p32"/>
            <p:cNvSpPr/>
            <p:nvPr/>
          </p:nvSpPr>
          <p:spPr>
            <a:xfrm>
              <a:off x="0" y="0"/>
              <a:ext cx="595782" cy="1631950"/>
            </a:xfrm>
            <a:custGeom>
              <a:avLst/>
              <a:gdLst/>
              <a:ahLst/>
              <a:cxnLst/>
              <a:rect l="l" t="t" r="r" b="b"/>
              <a:pathLst>
                <a:path w="595782" h="1631950" extrusionOk="0">
                  <a:moveTo>
                    <a:pt x="0" y="0"/>
                  </a:moveTo>
                  <a:lnTo>
                    <a:pt x="595782" y="0"/>
                  </a:lnTo>
                  <a:lnTo>
                    <a:pt x="595782" y="1631950"/>
                  </a:lnTo>
                  <a:lnTo>
                    <a:pt x="0" y="1631950"/>
                  </a:lnTo>
                  <a:close/>
                </a:path>
              </a:pathLst>
            </a:cu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</p:sp>
        <p:sp>
          <p:nvSpPr>
            <p:cNvPr id="363" name="Google Shape;363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64;p32"/>
          <p:cNvGrpSpPr/>
          <p:nvPr/>
        </p:nvGrpSpPr>
        <p:grpSpPr>
          <a:xfrm>
            <a:off x="1464848" y="-1665535"/>
            <a:ext cx="2097216" cy="9397073"/>
            <a:chOff x="0" y="-38100"/>
            <a:chExt cx="828530" cy="3712424"/>
          </a:xfrm>
          <a:solidFill>
            <a:schemeClr val="accent5">
              <a:lumMod val="75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054311" y="1489580"/>
            <a:ext cx="56089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 Black" pitchFamily="34" charset="0"/>
                <a:cs typeface="Arial" pitchFamily="34" charset="0"/>
              </a:rPr>
            </a:br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ЗАРАБОТНАЯ ПЛАТА ПО ОСНОВНЫМ ОТРАСЛЯМ ЭКОНОМИКИ В 2023 ГОДУ, РУБ.</a:t>
            </a:r>
          </a:p>
          <a:p>
            <a:endParaRPr lang="ru-RU" sz="1200" dirty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СЕЛЬСКОЕ, ЛЕСНОЕ ХОЗЯЙСТВО, ОХОТА, РЫБОЛОВСТВО И РЫБОВОДСТВО – 35 800,20</a:t>
            </a:r>
          </a:p>
          <a:p>
            <a:endParaRPr lang="ru-RU" sz="1200" dirty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ДОБЫЧА ПОЛЕЗНЫХ ИСКОПАЕМЫХ - </a:t>
            </a:r>
            <a:r>
              <a:rPr lang="ru-RU" sz="1200" dirty="0">
                <a:latin typeface="Arial Black" pitchFamily="34" charset="0"/>
                <a:cs typeface="Arial" pitchFamily="34" charset="0"/>
              </a:rPr>
              <a:t>72 </a:t>
            </a:r>
            <a:r>
              <a:rPr lang="ru-RU" sz="1200" dirty="0" smtClean="0">
                <a:latin typeface="Arial Black" pitchFamily="34" charset="0"/>
                <a:cs typeface="Arial" pitchFamily="34" charset="0"/>
              </a:rPr>
              <a:t>060,00</a:t>
            </a:r>
          </a:p>
          <a:p>
            <a:endParaRPr lang="ru-RU" sz="1200" dirty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ОБРАБАТЫВАЮЩИЕ ПРОИЗВОДСТВА - </a:t>
            </a:r>
            <a:r>
              <a:rPr lang="ru-RU" sz="1200" dirty="0">
                <a:latin typeface="Arial Black" pitchFamily="34" charset="0"/>
                <a:cs typeface="Arial" pitchFamily="34" charset="0"/>
              </a:rPr>
              <a:t>56 </a:t>
            </a:r>
            <a:r>
              <a:rPr lang="ru-RU" sz="1200" dirty="0" smtClean="0">
                <a:latin typeface="Arial Black" pitchFamily="34" charset="0"/>
                <a:cs typeface="Arial" pitchFamily="34" charset="0"/>
              </a:rPr>
              <a:t>902,00</a:t>
            </a:r>
          </a:p>
          <a:p>
            <a:endParaRPr lang="ru-RU" sz="1200" dirty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ТОРГОВЛЯОПТОВАЯ И РОЗНИЧНАЯ; РЕМОНТ АВТОТРАНСПОРТНЫХ СРЕДСТВ - </a:t>
            </a:r>
            <a:r>
              <a:rPr lang="ru-RU" sz="1200" dirty="0">
                <a:latin typeface="Arial Black" pitchFamily="34" charset="0"/>
                <a:cs typeface="Arial" pitchFamily="34" charset="0"/>
              </a:rPr>
              <a:t>40 </a:t>
            </a:r>
            <a:r>
              <a:rPr lang="ru-RU" sz="1200" dirty="0" smtClean="0">
                <a:latin typeface="Arial Black" pitchFamily="34" charset="0"/>
                <a:cs typeface="Arial" pitchFamily="34" charset="0"/>
              </a:rPr>
              <a:t>213,90</a:t>
            </a:r>
          </a:p>
          <a:p>
            <a:endParaRPr lang="ru-RU" sz="1200" dirty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ТРАНСПОРТИРОВКА И ХРАНЕНИЕ - </a:t>
            </a:r>
            <a:r>
              <a:rPr lang="ru-RU" sz="1200" dirty="0">
                <a:latin typeface="Arial Black" pitchFamily="34" charset="0"/>
                <a:cs typeface="Arial" pitchFamily="34" charset="0"/>
              </a:rPr>
              <a:t>33 </a:t>
            </a:r>
            <a:r>
              <a:rPr lang="ru-RU" sz="1200" dirty="0" smtClean="0">
                <a:latin typeface="Arial Black" pitchFamily="34" charset="0"/>
                <a:cs typeface="Arial" pitchFamily="34" charset="0"/>
              </a:rPr>
              <a:t>244,80</a:t>
            </a:r>
          </a:p>
          <a:p>
            <a:endParaRPr lang="ru-RU" sz="1200" dirty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ДЕЯТЕЛЬНОСТЬ В ОБЛАСТИ ИНФОРМАЦИИ И ВЯЗИ -              36 934,80</a:t>
            </a:r>
          </a:p>
          <a:p>
            <a:endParaRPr lang="ru-RU" sz="1200" dirty="0">
              <a:latin typeface="Arial Black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 Black" pitchFamily="34" charset="0"/>
                <a:cs typeface="Arial" pitchFamily="34" charset="0"/>
              </a:rPr>
              <a:t>ДЕЯТЕЛЬНОСТЬ ФИНАНСОВАЯ И СТРАХОВАЯ - </a:t>
            </a:r>
            <a:r>
              <a:rPr lang="ru-RU" sz="1200" dirty="0">
                <a:latin typeface="Arial Black" pitchFamily="34" charset="0"/>
                <a:cs typeface="Arial" pitchFamily="34" charset="0"/>
              </a:rPr>
              <a:t>45 410,70</a:t>
            </a:r>
          </a:p>
          <a:p>
            <a:endParaRPr lang="ru-RU" sz="12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131216" y="1630837"/>
            <a:ext cx="1272619" cy="331823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867266" y="1357460"/>
            <a:ext cx="499621" cy="51847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Google Shape;367;p32"/>
          <p:cNvGrpSpPr/>
          <p:nvPr/>
        </p:nvGrpSpPr>
        <p:grpSpPr>
          <a:xfrm>
            <a:off x="-597660" y="-7369384"/>
            <a:ext cx="12789660" cy="14186746"/>
            <a:chOff x="-1183279" y="-38100"/>
            <a:chExt cx="5052706" cy="5604641"/>
          </a:xfrm>
        </p:grpSpPr>
        <p:sp>
          <p:nvSpPr>
            <p:cNvPr id="369" name="Google Shape;369;p32"/>
            <p:cNvSpPr txBox="1"/>
            <p:nvPr/>
          </p:nvSpPr>
          <p:spPr>
            <a:xfrm>
              <a:off x="-1183279" y="-38100"/>
              <a:ext cx="848925" cy="850900"/>
            </a:xfrm>
            <a:prstGeom prst="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2"/>
            <p:cNvSpPr/>
            <p:nvPr/>
          </p:nvSpPr>
          <p:spPr>
            <a:xfrm>
              <a:off x="-947165" y="2857208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0" cap="sq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"/>
              <a:headEnd type="none" w="sm" len="sm"/>
              <a:tailEnd type="none" w="sm" len="sm"/>
            </a:ln>
          </p:spPr>
        </p:sp>
      </p:grp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5" name="Прямоугольник 4"/>
          <p:cNvSpPr/>
          <p:nvPr/>
        </p:nvSpPr>
        <p:spPr>
          <a:xfrm>
            <a:off x="1625600" y="1249680"/>
            <a:ext cx="4266151" cy="417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1447298173"/>
              </p:ext>
            </p:extLst>
          </p:nvPr>
        </p:nvGraphicFramePr>
        <p:xfrm>
          <a:off x="1906833" y="1820054"/>
          <a:ext cx="3859751" cy="3344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4000" y="278845"/>
            <a:ext cx="7132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СРЕДНЕМЕСЯЧНАЯ ЗАРАБОТНАЯ ПЛАТА, руб.</a:t>
            </a:r>
            <a:endParaRPr lang="ru-RU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416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4;p32"/>
          <p:cNvGrpSpPr/>
          <p:nvPr/>
        </p:nvGrpSpPr>
        <p:grpSpPr>
          <a:xfrm>
            <a:off x="0" y="-1736655"/>
            <a:ext cx="359254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16560" y="335280"/>
            <a:ext cx="93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СОЦИАЛЬНО-ЭКОНОМИЧЕСКОЕ РАЗВИТИЕ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="" xmlns:p14="http://schemas.microsoft.com/office/powerpoint/2010/main" val="1707685753"/>
              </p:ext>
            </p:extLst>
          </p:nvPr>
        </p:nvGraphicFramePr>
        <p:xfrm>
          <a:off x="1107440" y="10244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oogle Shape;364;p32"/>
          <p:cNvGrpSpPr/>
          <p:nvPr/>
        </p:nvGrpSpPr>
        <p:grpSpPr>
          <a:xfrm>
            <a:off x="-34103" y="-1736655"/>
            <a:ext cx="359254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-47886" y="-109037"/>
            <a:ext cx="12192000" cy="707136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TextBox 17"/>
          <p:cNvSpPr txBox="1"/>
          <p:nvPr/>
        </p:nvSpPr>
        <p:spPr>
          <a:xfrm>
            <a:off x="447040" y="335280"/>
            <a:ext cx="1030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СОЦИАЛЬНАЯ ИНФРАСТРУКТУРА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040" y="938133"/>
            <a:ext cx="2387600" cy="617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Arial Black" pitchFamily="34" charset="0"/>
              </a:rPr>
              <a:t>ОБРАЗОВАНИЕ</a:t>
            </a:r>
            <a:endParaRPr lang="ru-RU" sz="1400" dirty="0">
              <a:latin typeface="Arial Black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53" y="940277"/>
            <a:ext cx="2389187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8" y="947363"/>
            <a:ext cx="2389187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484" y="909795"/>
            <a:ext cx="2389186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08986" y="1076960"/>
            <a:ext cx="23891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rial Black" pitchFamily="34" charset="0"/>
              </a:rPr>
              <a:t>ЗДРАВООХРАНЕНИЕ</a:t>
            </a:r>
            <a:endParaRPr lang="ru-RU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4986" y="1076960"/>
            <a:ext cx="1556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rial Black" pitchFamily="34" charset="0"/>
              </a:rPr>
              <a:t>  КУЛЬТУРА</a:t>
            </a:r>
            <a:endParaRPr lang="ru-RU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93956" y="1113357"/>
            <a:ext cx="1666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rial Black" pitchFamily="34" charset="0"/>
              </a:rPr>
              <a:t>    СПОРТ</a:t>
            </a:r>
            <a:endParaRPr lang="ru-RU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2506" y="1696720"/>
            <a:ext cx="2387600" cy="461264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89" y="1717040"/>
            <a:ext cx="2389187" cy="461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628" y="1717040"/>
            <a:ext cx="2389187" cy="461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483" y="1717040"/>
            <a:ext cx="2389187" cy="461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341689" y="1801059"/>
            <a:ext cx="224536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ГУЗ СО «Краснокутская РБ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»: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- 1 амбулаторно-поликлиническое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учреждение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endParaRPr lang="ru-RU" sz="14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- 1 больница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110 коек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1 отделение скорой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помощи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endParaRPr lang="ru-RU" sz="14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25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ФАП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endParaRPr lang="ru-RU" sz="14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32 врача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174 единиц среднего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медперсонала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endParaRPr lang="ru-RU" sz="14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14 аптек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7040" y="1617930"/>
            <a:ext cx="21640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муниципальных общеобразовательных школ и 13 филиалов</a:t>
            </a: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14 детских сада и 7 филиалов</a:t>
            </a: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Дом детского творчества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20701" y="1869000"/>
            <a:ext cx="222504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МУК «Социально-культурное объединение»</a:t>
            </a: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РМУК «Центральная библиотечная система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»: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endParaRPr lang="ru-RU" sz="14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22 сельских библиотеки</a:t>
            </a: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Детская школа искусств</a:t>
            </a: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Детская художественная школа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65092" y="1874300"/>
            <a:ext cx="22128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118  спортивных сооружений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: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endParaRPr lang="ru-RU" sz="1400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32 - спортивных зала;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70 плоскостных спортивных сооружений;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21 – футбольное поле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3 – хоккейные коробки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1 – стадион с трибунами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1 – плавательный бассейн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1 – универсальная спортивная площадка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5 – площадок с тренажёрами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6 – сезонных катков</a:t>
            </a:r>
          </a:p>
        </p:txBody>
      </p:sp>
    </p:spTree>
    <p:extLst>
      <p:ext uri="{BB962C8B-B14F-4D97-AF65-F5344CB8AC3E}">
        <p14:creationId xmlns="" xmlns:p14="http://schemas.microsoft.com/office/powerpoint/2010/main" val="9592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921" y="-120988"/>
            <a:ext cx="2418079" cy="36072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281" y="-56737"/>
            <a:ext cx="2326640" cy="35540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711" y="-72207"/>
            <a:ext cx="2363569" cy="35554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470" y="-71120"/>
            <a:ext cx="2600241" cy="35684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120"/>
            <a:ext cx="2483470" cy="355432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0" y="3497344"/>
            <a:ext cx="12192000" cy="336065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                                                </a:t>
            </a:r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81963" y="3157508"/>
            <a:ext cx="2115797" cy="2007908"/>
          </a:xfrm>
          <a:prstGeom prst="ellips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Краснокутское летное училище гражданской авиации</a:t>
            </a:r>
            <a:endParaRPr lang="ru-RU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693396" y="3157507"/>
            <a:ext cx="2141768" cy="200790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5212080" y="3068530"/>
            <a:ext cx="2133599" cy="20968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Краснокутский зооветеринарный техникум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7632150" y="3157507"/>
            <a:ext cx="2070650" cy="2007907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Лицей- №2 г.Красный Кут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570480" y="3308808"/>
            <a:ext cx="2513231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Краснокутский политехнический</a:t>
            </a:r>
            <a:b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лицей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-132080" y="7072292"/>
            <a:ext cx="12191997" cy="6857997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0"/>
            </a:scheme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3" y="204470"/>
            <a:ext cx="63642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 8"/>
          <p:cNvSpPr/>
          <p:nvPr/>
        </p:nvSpPr>
        <p:spPr>
          <a:xfrm>
            <a:off x="9947989" y="3157507"/>
            <a:ext cx="2069942" cy="20079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773920" y="3869072"/>
            <a:ext cx="2418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 Black" pitchFamily="34" charset="0"/>
              </a:rPr>
              <a:t>Краснокутская селекционная опытная станция</a:t>
            </a:r>
            <a:endParaRPr lang="ru-RU" sz="1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599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4" name="Google Shape;367;p32"/>
          <p:cNvGrpSpPr/>
          <p:nvPr/>
        </p:nvGrpSpPr>
        <p:grpSpPr>
          <a:xfrm>
            <a:off x="0" y="-305147"/>
            <a:ext cx="12191997" cy="7163147"/>
            <a:chOff x="-1356677" y="-38100"/>
            <a:chExt cx="4816592" cy="2829886"/>
          </a:xfrm>
        </p:grpSpPr>
        <p:sp>
          <p:nvSpPr>
            <p:cNvPr id="369" name="Google Shape;369;p32"/>
            <p:cNvSpPr txBox="1"/>
            <p:nvPr/>
          </p:nvSpPr>
          <p:spPr>
            <a:xfrm>
              <a:off x="-1183279" y="-38100"/>
              <a:ext cx="848925" cy="850900"/>
            </a:xfrm>
            <a:prstGeom prst="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2"/>
            <p:cNvSpPr/>
            <p:nvPr/>
          </p:nvSpPr>
          <p:spPr>
            <a:xfrm>
              <a:off x="-1356677" y="82453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0" cap="sq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"/>
              <a:headEnd type="none" w="sm" len="sm"/>
              <a:tailEnd type="none" w="sm" len="sm"/>
            </a:ln>
          </p:spPr>
        </p:sp>
      </p:grp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5" name="TextBox 4"/>
          <p:cNvSpPr txBox="1"/>
          <p:nvPr/>
        </p:nvSpPr>
        <p:spPr>
          <a:xfrm>
            <a:off x="345440" y="488306"/>
            <a:ext cx="630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ЗДРАВООХРАНЕНИЕ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" y="1109425"/>
            <a:ext cx="5116893" cy="354385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3550" y="4815840"/>
            <a:ext cx="5116893" cy="177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48640" y="5069840"/>
            <a:ext cx="3677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ПОЛИКЛИНИКА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656" y="613966"/>
            <a:ext cx="513873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801360" y="857638"/>
            <a:ext cx="325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</a:rPr>
              <a:t>ФАПы</a:t>
            </a:r>
            <a:endParaRPr lang="ru-RU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56" y="2550161"/>
            <a:ext cx="5138737" cy="3463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4" name="Google Shape;367;p32"/>
          <p:cNvGrpSpPr/>
          <p:nvPr/>
        </p:nvGrpSpPr>
        <p:grpSpPr>
          <a:xfrm>
            <a:off x="3" y="-305147"/>
            <a:ext cx="12191997" cy="7163147"/>
            <a:chOff x="-1356677" y="-38100"/>
            <a:chExt cx="4816592" cy="2829886"/>
          </a:xfrm>
        </p:grpSpPr>
        <p:sp>
          <p:nvSpPr>
            <p:cNvPr id="369" name="Google Shape;369;p32"/>
            <p:cNvSpPr txBox="1"/>
            <p:nvPr/>
          </p:nvSpPr>
          <p:spPr>
            <a:xfrm>
              <a:off x="-1183279" y="-38100"/>
              <a:ext cx="848925" cy="850900"/>
            </a:xfrm>
            <a:prstGeom prst="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2"/>
            <p:cNvSpPr/>
            <p:nvPr/>
          </p:nvSpPr>
          <p:spPr>
            <a:xfrm>
              <a:off x="-1356677" y="82453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0" cap="sq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"/>
              <a:headEnd type="none" w="sm" len="sm"/>
              <a:tailEnd type="none" w="sm" len="sm"/>
            </a:ln>
          </p:spPr>
        </p:sp>
      </p:grp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5" name="TextBox 4"/>
          <p:cNvSpPr txBox="1"/>
          <p:nvPr/>
        </p:nvSpPr>
        <p:spPr>
          <a:xfrm>
            <a:off x="345440" y="488306"/>
            <a:ext cx="630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КУЛЬТУРА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" y="1257748"/>
            <a:ext cx="5116893" cy="341585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3550" y="4815840"/>
            <a:ext cx="5116893" cy="177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48640" y="5069840"/>
            <a:ext cx="3677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ФЕСТИВАЛЬ «ПРАВОСЛАВНАЯ ПАЛИТРА»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656" y="613966"/>
            <a:ext cx="513873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797118" y="857638"/>
            <a:ext cx="3507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</a:rPr>
              <a:t>РЕМОНТ СДК ПОС. ЗАГОРОДНЫЙ</a:t>
            </a:r>
            <a:endParaRPr lang="ru-RU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57" y="2550161"/>
            <a:ext cx="5138736" cy="34637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923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4" name="Google Shape;367;p32"/>
          <p:cNvGrpSpPr/>
          <p:nvPr/>
        </p:nvGrpSpPr>
        <p:grpSpPr>
          <a:xfrm>
            <a:off x="0" y="-321101"/>
            <a:ext cx="12191997" cy="7163147"/>
            <a:chOff x="-1356677" y="-38100"/>
            <a:chExt cx="4816592" cy="2829886"/>
          </a:xfrm>
        </p:grpSpPr>
        <p:sp>
          <p:nvSpPr>
            <p:cNvPr id="369" name="Google Shape;369;p32"/>
            <p:cNvSpPr txBox="1"/>
            <p:nvPr/>
          </p:nvSpPr>
          <p:spPr>
            <a:xfrm>
              <a:off x="-1183279" y="-38100"/>
              <a:ext cx="848925" cy="850900"/>
            </a:xfrm>
            <a:prstGeom prst="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2"/>
            <p:cNvSpPr/>
            <p:nvPr/>
          </p:nvSpPr>
          <p:spPr>
            <a:xfrm>
              <a:off x="-1356677" y="82453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0" cap="sq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"/>
              <a:headEnd type="none" w="sm" len="sm"/>
              <a:tailEnd type="none" w="sm" len="sm"/>
            </a:ln>
          </p:spPr>
        </p:sp>
      </p:grp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5" name="TextBox 4"/>
          <p:cNvSpPr txBox="1"/>
          <p:nvPr/>
        </p:nvSpPr>
        <p:spPr>
          <a:xfrm>
            <a:off x="345440" y="488306"/>
            <a:ext cx="630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СПОРТ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1" y="1257748"/>
            <a:ext cx="5116892" cy="341585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3550" y="4815840"/>
            <a:ext cx="5116893" cy="177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48640" y="5069840"/>
            <a:ext cx="3677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РЕКОНСТРУКЦИЯ СТАДИОНА 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656" y="613966"/>
            <a:ext cx="513873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797118" y="857638"/>
            <a:ext cx="3507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</a:rPr>
              <a:t>РЕМОНТ СПОРТИВНОЙ ШКОЛЫ</a:t>
            </a:r>
            <a:endParaRPr lang="ru-RU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080" y="2550161"/>
            <a:ext cx="5065313" cy="34637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2523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                                                </a:t>
            </a:r>
            <a:endParaRPr lang="ru-RU" dirty="0"/>
          </a:p>
        </p:txBody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" y="-1250471"/>
            <a:ext cx="12191996" cy="3902231"/>
          </a:xfrm>
          <a:prstGeom prst="rect">
            <a:avLst/>
          </a:prstGeom>
        </p:spPr>
      </p:pic>
      <p:sp>
        <p:nvSpPr>
          <p:cNvPr id="368" name="Google Shape;368;p32"/>
          <p:cNvSpPr/>
          <p:nvPr/>
        </p:nvSpPr>
        <p:spPr>
          <a:xfrm>
            <a:off x="-34563" y="3"/>
            <a:ext cx="12191997" cy="6857997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0"/>
            </a:scheme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" name="TextBox 1"/>
          <p:cNvSpPr txBox="1"/>
          <p:nvPr/>
        </p:nvSpPr>
        <p:spPr>
          <a:xfrm>
            <a:off x="365760" y="278845"/>
            <a:ext cx="495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ПРИРОДНЫЕ РЕСУРСЫ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" y="2753360"/>
            <a:ext cx="116961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Климат: 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континентально-засушливый. Среднегодовая </a:t>
            </a: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температура воздуха составляет 5,1-5,6 º. Самый холодный месяц – январь, абсолютный минимум равен - 42ºС; самый жаркий месяц – июль – абсолютный максимум +41ºС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Почвенный покров  представлен почвами: темно-каштановыми, глинистыми, светло-каштановыми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</a:t>
            </a:r>
            <a:b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Водные </a:t>
            </a: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ресурсы: на территории района расположено два водохранилища: Лебедевское и Ахмато-Лавровское. 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Основная </a:t>
            </a: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водная артерия – река Еруслан с его притоками. Более 215 больших и малых прудов общей площадью – 76,6 км2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Лесные </a:t>
            </a: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ресурсы: единственный лес посреди сухой степи Дьяковский лес, участок – 17 тыс. га. Самый южный лес в Европе, который растет в довольно суровых условиях континентального климата.  В 2024 году присвоен статус национального парка федерального значения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Минерально-сырьевые ресурсы: нефтяные месторождения на территории района: Карпенское нефтегазоконденсатное месторождение, </a:t>
            </a:r>
            <a:r>
              <a:rPr lang="ru-RU" sz="1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Ждановское</a:t>
            </a: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месторождение (нефть, газ, конденсат).  Завод комплексной подготовки газа (УКПГ) «Карпенское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».</a:t>
            </a:r>
            <a:b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Усатовском</a:t>
            </a: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муниципальном образовании имеются залежи 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песка </a:t>
            </a: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 глины</a:t>
            </a:r>
          </a:p>
          <a:p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083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4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</p:spPr>
      </p:pic>
      <p:sp>
        <p:nvSpPr>
          <p:cNvPr id="5" name="TextBox 4"/>
          <p:cNvSpPr txBox="1"/>
          <p:nvPr/>
        </p:nvSpPr>
        <p:spPr>
          <a:xfrm>
            <a:off x="345440" y="488306"/>
            <a:ext cx="630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ЗЕМЕЛЬНЫЕ РЕСУРСЫ</a:t>
            </a:r>
            <a:endParaRPr lang="ru-RU" dirty="0">
              <a:latin typeface="Arial Black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55344015"/>
              </p:ext>
            </p:extLst>
          </p:nvPr>
        </p:nvGraphicFramePr>
        <p:xfrm>
          <a:off x="623238" y="1012334"/>
          <a:ext cx="10310366" cy="5411460"/>
        </p:xfrm>
        <a:graphic>
          <a:graphicData uri="http://schemas.openxmlformats.org/presentationml/2006/ole">
            <p:oleObj spid="_x0000_s6159" name="Документ" r:id="rId6" imgW="9387979" imgH="4927397" progId="Word.Document.12">
              <p:embed/>
            </p:oleObj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409576"/>
            <a:ext cx="12382500" cy="726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0478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5" name="TextBox 4"/>
          <p:cNvSpPr txBox="1"/>
          <p:nvPr/>
        </p:nvSpPr>
        <p:spPr>
          <a:xfrm>
            <a:off x="345440" y="488306"/>
            <a:ext cx="630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КОММУНАЛЬНАЯ ИНФРАСТРУКТУРА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594" y="6858000"/>
            <a:ext cx="12382500" cy="726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7520" y="1026159"/>
            <a:ext cx="4907280" cy="2400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itchFamily="34" charset="0"/>
                <a:cs typeface="Arial" pitchFamily="34" charset="0"/>
              </a:rPr>
              <a:t>ЭЛЕКТРОСНАБЖЕНИЕ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Электроснабжение потребителей района осуществляется от Саратовской энергосистемы через электроподстанции 110, 35, 10, 0,4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Общая протяженность: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Линии электропередач ВЛ-110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– 71 км.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Линии электропередач ВЛ-35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– 115,9 км.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Линии электропередач ВЛ-10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– 585,0 км.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Линии электропередач ВЛ-0,4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– 381,4 км.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" y="3576320"/>
            <a:ext cx="4932363" cy="310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679" y="3757472"/>
            <a:ext cx="4932363" cy="24257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5957679" y="1026160"/>
            <a:ext cx="4891723" cy="2326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itchFamily="34" charset="0"/>
                <a:cs typeface="Arial" pitchFamily="34" charset="0"/>
              </a:rPr>
              <a:t>ГАЗОСНАБЖЕНИЕ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Газоснабжение осуществляется по магистральному газопроводу: «Средняя Азия-Центр»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От магистрального газопровода запитаны ГРС Ямское, Госселекция, Красный Кут 1, Красный Кут 2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Общая протяженность газопроводов высокого давления- 253,6 км.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75680" y="3426642"/>
            <a:ext cx="465328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УТИЛИЗАЦИЯ </a:t>
            </a:r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ОТХОДОВ</a:t>
            </a:r>
          </a:p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Услуги утилизации ТБО оказывается региональным оператором АО «</a:t>
            </a:r>
            <a:r>
              <a:rPr lang="ru-RU" sz="1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Ситиматик</a:t>
            </a: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», путем заключения контракта с субподрядной организацией МУП «Городское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8961" y="2661998"/>
            <a:ext cx="473456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СВЯЗЬ </a:t>
            </a:r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 ТЕЛЕКОММУНИКАЦИИ</a:t>
            </a:r>
          </a:p>
          <a:p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Почтовая связь: </a:t>
            </a:r>
          </a:p>
          <a:p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26 отделений, из них: 5 в </a:t>
            </a:r>
            <a:r>
              <a:rPr lang="ru-RU" sz="13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г.Красный</a:t>
            </a:r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Кут, 21 в сельских поселениях</a:t>
            </a:r>
          </a:p>
          <a:p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Телефонная связь:</a:t>
            </a:r>
          </a:p>
          <a:p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ПАО Ростелеком. Населенных пунктов, в которых имеется проводной интернет-11, населенных пунктов, в которых отсутствует – 7</a:t>
            </a:r>
          </a:p>
          <a:p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Мобильная связь и скоростной интернет: ПАО «МТС», ПАО «Мегафон», ООО «Т2 </a:t>
            </a:r>
            <a:r>
              <a:rPr lang="ru-RU" sz="13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Мобайл</a:t>
            </a:r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», ПАО «ВымпелКом»</a:t>
            </a:r>
          </a:p>
          <a:p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Мобильная связь имеется во всех МО района, неустойчивое качество связи в с. Ямское</a:t>
            </a:r>
          </a:p>
          <a:p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Телевизионное вещание предоставляется посредством спутникового и цифрового телевидения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225365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4;p32"/>
          <p:cNvGrpSpPr/>
          <p:nvPr/>
        </p:nvGrpSpPr>
        <p:grpSpPr>
          <a:xfrm>
            <a:off x="0" y="-1736655"/>
            <a:ext cx="5953760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16560" y="335280"/>
            <a:ext cx="93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ТРУДОВАЯ СПЕЦИАЛИЗАЦИЯ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="" xmlns:p14="http://schemas.microsoft.com/office/powerpoint/2010/main" val="4237489846"/>
              </p:ext>
            </p:extLst>
          </p:nvPr>
        </p:nvGraphicFramePr>
        <p:xfrm>
          <a:off x="416560" y="1350433"/>
          <a:ext cx="5518870" cy="4157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="" xmlns:p14="http://schemas.microsoft.com/office/powerpoint/2010/main" val="639124659"/>
              </p:ext>
            </p:extLst>
          </p:nvPr>
        </p:nvGraphicFramePr>
        <p:xfrm>
          <a:off x="5828500" y="1288627"/>
          <a:ext cx="5495082" cy="4451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="" xmlns:p14="http://schemas.microsoft.com/office/powerpoint/2010/main" val="9407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4;p32"/>
          <p:cNvGrpSpPr/>
          <p:nvPr/>
        </p:nvGrpSpPr>
        <p:grpSpPr>
          <a:xfrm>
            <a:off x="0" y="-1736655"/>
            <a:ext cx="5953760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16560" y="335280"/>
            <a:ext cx="93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Black" pitchFamily="34" charset="0"/>
              </a:rPr>
              <a:t>SWOT - </a:t>
            </a:r>
            <a:r>
              <a:rPr lang="ru-RU" b="1" dirty="0" smtClean="0">
                <a:latin typeface="Arial Black" pitchFamily="34" charset="0"/>
              </a:rPr>
              <a:t>АНАЛИЗ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79799734"/>
              </p:ext>
            </p:extLst>
          </p:nvPr>
        </p:nvGraphicFramePr>
        <p:xfrm>
          <a:off x="528320" y="1066801"/>
          <a:ext cx="10321082" cy="5150449"/>
        </p:xfrm>
        <a:graphic>
          <a:graphicData uri="http://schemas.openxmlformats.org/drawingml/2006/table">
            <a:tbl>
              <a:tblPr/>
              <a:tblGrid>
                <a:gridCol w="5425440"/>
                <a:gridCol w="4895642"/>
              </a:tblGrid>
              <a:tr h="2445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СИЛЬНЫЕ СТОРОНЫ</a:t>
                      </a:r>
                    </a:p>
                  </a:txBody>
                  <a:tcPr marL="16855" marR="16855" marT="84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СЛАБЫЕ СТОРОНЫ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6855" marR="16855" marT="84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7200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Наличие </a:t>
                      </a: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социальной инфраструктуры, соответствующим современным стандартам;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Наличие на территории района железнодорожных путей;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Развитый агропромышленный комплекс в сфере растениеводства, животноводства;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Наличие свободных площадок для реализации инвестиционных проектов.  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6855" marR="16855" marT="84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Недобросовестные </a:t>
                      </a: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поставщики; 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Демографическая динамика (отток населения);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Риск  земледелия (засуха, недостаток воды для полива, заморозки). 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6855" marR="16855" marT="84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ВОЗМОЖНОСТИ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6855" marR="16855" marT="84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УГРОЗЫ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6855" marR="16855" marT="84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9413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Участие </a:t>
                      </a: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района в реализации федеральных и региональных целевых программах, ориентированных на реформирование и инновационное обновление промышленного и аграрного производства, социальной сферы; 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Развитие </a:t>
                      </a:r>
                      <a:r>
                        <a:rPr lang="ru-RU" sz="1200" b="1" dirty="0" err="1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муниципально</a:t>
                      </a: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-частного партнерства; 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Возможность субъектам малого бизнеса получать господдержку без каких-либо ограничений. 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6855" marR="16855" marT="84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r>
                        <a:rPr lang="ru-RU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Усиление </a:t>
                      </a: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конкуренции на рынках рабочей силы, инвестиций, товаров и услуг;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Отток экономически активного населения в другие регионы;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Дефицит квалифицированных кадров. 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Теневая экономика. 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6855" marR="16855" marT="84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8627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4;p32"/>
          <p:cNvGrpSpPr/>
          <p:nvPr/>
        </p:nvGrpSpPr>
        <p:grpSpPr>
          <a:xfrm>
            <a:off x="0" y="-1736655"/>
            <a:ext cx="5953760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16560" y="335280"/>
            <a:ext cx="93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ВЕДУЩИЕ ПРЕДПРИЯТИЯ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88427143"/>
              </p:ext>
            </p:extLst>
          </p:nvPr>
        </p:nvGraphicFramePr>
        <p:xfrm>
          <a:off x="548640" y="896063"/>
          <a:ext cx="9501541" cy="5280900"/>
        </p:xfrm>
        <a:graphic>
          <a:graphicData uri="http://schemas.openxmlformats.org/drawingml/2006/table">
            <a:tbl>
              <a:tblPr firstRow="1" firstCol="1" bandRow="1"/>
              <a:tblGrid>
                <a:gridCol w="3362960"/>
                <a:gridCol w="3542624"/>
                <a:gridCol w="1142665"/>
                <a:gridCol w="1453292"/>
              </a:tblGrid>
              <a:tr h="660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Вид деятельности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Численность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работников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Средняя заработная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плата, руб.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ООО «Краснокутский электромеханический завод» 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производство электрического оборудования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347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57131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ООО «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КрК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»   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Производство фармацевтической продукции для зубопротезирования пластмассовых изделий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87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58169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ООО ПП «Краснокутский арматурный завод»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литье металлов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48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18285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ООО « Заволжская птицефабрика»   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разведение сельскохозяйственной птицы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92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42000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ООО «Краснокутский  хлеб»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производство хлеба и мучных кондитерских изделий, тортов и пирожных недлительного хранения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53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20150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ООО «ДИАЛЛ АЛЬЯНС»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Добыча полезных ископаемых, газ природный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171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68691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ЗАО «Дорожный участок»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Деятельность по эксплуатации автомобильных дорог и автомагистралей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55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46000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ООО «Элеватор-Красный Кут»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Хранение и складирование зерна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71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49500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ООО «Карпенский-1»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Выращивание зерновых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14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104700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ИП глава КФХ Таспаев Н.С.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Выращивание зерновых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40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47560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ООО «Придорожный»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Выращивание зерновых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61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49173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ООО «Садко»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Выращивание зерновых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270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45253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ООО «</a:t>
                      </a:r>
                      <a:r>
                        <a:rPr lang="en-US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21 ВЕК”</a:t>
                      </a:r>
                      <a:endParaRPr lang="ru-RU" sz="1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Выращивание зерновых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11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86400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ИП глава КФХ Косян А.К.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Выращивание зерновых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36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33513</a:t>
                      </a:r>
                    </a:p>
                  </a:txBody>
                  <a:tcPr marL="58661" marR="58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4342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4;p32"/>
          <p:cNvGrpSpPr/>
          <p:nvPr/>
        </p:nvGrpSpPr>
        <p:grpSpPr>
          <a:xfrm>
            <a:off x="0" y="-1736655"/>
            <a:ext cx="5953760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16560" y="335280"/>
            <a:ext cx="93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ТУРИСТИЧЕСКИЙ ПОТЕНЦИАЛ</a:t>
            </a:r>
            <a:endParaRPr lang="ru-RU" b="1" dirty="0">
              <a:latin typeface="Arial Black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73" y="1082033"/>
            <a:ext cx="6542095" cy="4762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37120" y="1889760"/>
            <a:ext cx="42265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ОТКРЫТИЕ НОВЫХ ТУРИСТИЧЕСКИХ МАРШРУТОВ:</a:t>
            </a:r>
            <a:br>
              <a:rPr lang="ru-RU" sz="1600" b="1" dirty="0" smtClean="0">
                <a:latin typeface="Arial" pitchFamily="34" charset="0"/>
                <a:cs typeface="Arial" pitchFamily="34" charset="0"/>
              </a:rPr>
            </a:b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Место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приземления космонавта Германа Титова является историческим пунктом, связанным с первым полетом советского космонавта в космос. На этой территории располагается памятник Герману Титову и событию его приземления. Этот памятник стал важным объектом культурного наследия и туристической привлекательности района. Место приземления стало местом паломничества и интереса для многих людей, интересующихся историей космонавтики.</a:t>
            </a:r>
          </a:p>
        </p:txBody>
      </p:sp>
    </p:spTree>
    <p:extLst>
      <p:ext uri="{BB962C8B-B14F-4D97-AF65-F5344CB8AC3E}">
        <p14:creationId xmlns="" xmlns:p14="http://schemas.microsoft.com/office/powerpoint/2010/main" val="288462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4;p32"/>
          <p:cNvGrpSpPr/>
          <p:nvPr/>
        </p:nvGrpSpPr>
        <p:grpSpPr>
          <a:xfrm>
            <a:off x="0" y="-1736655"/>
            <a:ext cx="5953760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16560" y="335280"/>
            <a:ext cx="93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ТУРИСТИЧЕСКИЙ ПОТЕНЦИАЛ</a:t>
            </a:r>
            <a:endParaRPr lang="ru-RU" b="1" dirty="0">
              <a:latin typeface="Arial Black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673" y="1280923"/>
            <a:ext cx="6542095" cy="436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37120" y="1889760"/>
            <a:ext cx="42265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ОТКРЫТИЕ НОВЫХ ТУРИСТИЧЕСКИХ МАРШРУТОВ:</a:t>
            </a:r>
            <a:br>
              <a:rPr lang="ru-RU" sz="1600" b="1" dirty="0" smtClean="0">
                <a:latin typeface="Arial" pitchFamily="34" charset="0"/>
                <a:cs typeface="Arial" pitchFamily="34" charset="0"/>
              </a:rPr>
            </a:b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Село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Дьяковка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Уникальная природа реликтового 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Дьяковского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леса. Здесь растут нетипичные для степи деревья и растения. В лесу произрастает «дуб желаний» с трехсотлетней историей, который притягивает туристов, к нему едут узнать судьбу, попросить здоровья и просто прикоснутся к вечности. Село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Дьяковка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расположена на живописном притоке  Волги - реке  Еруслан, которую питают десятки родников со своими особенными легендами и тайнами. Можно посетить  Храм во имя Святого Николая  Чудотворца построенного в 1824 году; перекидной мост через р. Еруслан  интересен для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туристов.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893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4;p32"/>
          <p:cNvGrpSpPr/>
          <p:nvPr/>
        </p:nvGrpSpPr>
        <p:grpSpPr>
          <a:xfrm>
            <a:off x="0" y="-1736655"/>
            <a:ext cx="5953760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1"/>
            <a:ext cx="12191997" cy="68579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16560" y="335280"/>
            <a:ext cx="93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ТУРИСТИЧЕСКИЙ ПОТЕНЦИАЛ</a:t>
            </a:r>
            <a:endParaRPr lang="ru-RU" b="1" dirty="0">
              <a:latin typeface="Arial Black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4211" y="1280922"/>
            <a:ext cx="6405173" cy="4563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37120" y="1889760"/>
            <a:ext cx="42265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ОТКРЫТИЕ НОВЫХ ТУРИСТИЧЕСКИХ МАРШРУТОВ:</a:t>
            </a:r>
            <a:br>
              <a:rPr lang="ru-RU" sz="1600" b="1" dirty="0" smtClean="0">
                <a:latin typeface="Arial" pitchFamily="34" charset="0"/>
                <a:cs typeface="Arial" pitchFamily="34" charset="0"/>
              </a:rPr>
            </a:b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Проведение межрайонного фестиваля «Православная палитра»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115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oogle Shape;364;p32"/>
          <p:cNvGrpSpPr/>
          <p:nvPr/>
        </p:nvGrpSpPr>
        <p:grpSpPr>
          <a:xfrm>
            <a:off x="-34103" y="-1736655"/>
            <a:ext cx="359254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7040" y="335280"/>
            <a:ext cx="1030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СПЕЦИАЛИЗАЦИЯ ЭКОНОМИКИ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7040" y="1076960"/>
            <a:ext cx="304319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Отраслевая специализация района, основные виды выпускаемой продукции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•Растениеводство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- производстве зерна, технических культур (сафлор, подсолнечник), овощеводство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•Животноводство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- молочное скотоводство, племенной скот;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•Птицеводство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(яйцо инкубационное);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•Хлебопекарная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промышленность (хлеб, кондитерские изделия);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•Фармацевтическая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(зубные протезы, планки);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•Производство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электромеханического оборудования.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818" y="0"/>
            <a:ext cx="7875182" cy="6858000"/>
          </a:xfrm>
          <a:prstGeom prst="rect">
            <a:avLst/>
          </a:prstGeom>
        </p:spPr>
      </p:pic>
      <p:sp>
        <p:nvSpPr>
          <p:cNvPr id="368" name="Google Shape;368;p32"/>
          <p:cNvSpPr/>
          <p:nvPr/>
        </p:nvSpPr>
        <p:spPr>
          <a:xfrm>
            <a:off x="-926969" y="7277283"/>
            <a:ext cx="12192000" cy="707136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285481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oogle Shape;364;p32"/>
          <p:cNvGrpSpPr/>
          <p:nvPr/>
        </p:nvGrpSpPr>
        <p:grpSpPr>
          <a:xfrm>
            <a:off x="-34103" y="-1736655"/>
            <a:ext cx="359254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7040" y="335280"/>
            <a:ext cx="1030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ПРОМЫШЛЕННОСТЬ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7040" y="1076960"/>
            <a:ext cx="30431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И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зготовление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пищевой  и промышленной продукции  на   6 крупных 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предприятиях</a:t>
            </a:r>
            <a:br>
              <a:rPr lang="ru-RU" sz="1600" b="1" dirty="0" smtClean="0"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600" b="1" dirty="0" smtClean="0">
                <a:latin typeface="Arial" pitchFamily="34" charset="0"/>
                <a:cs typeface="Arial" pitchFamily="34" charset="0"/>
              </a:rPr>
            </a:b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-34103" y="-36914"/>
            <a:ext cx="12192000" cy="707136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r="-5140"/>
          <a:stretch/>
        </p:blipFill>
        <p:spPr>
          <a:xfrm>
            <a:off x="4174578" y="814361"/>
            <a:ext cx="7526388" cy="53688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1861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oogle Shape;364;p32"/>
          <p:cNvGrpSpPr/>
          <p:nvPr/>
        </p:nvGrpSpPr>
        <p:grpSpPr>
          <a:xfrm>
            <a:off x="-34103" y="-1736655"/>
            <a:ext cx="359254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7040" y="335280"/>
            <a:ext cx="1030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СЕЛЬСКОЕ ХОЗЯЙСТВО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7040" y="1076960"/>
            <a:ext cx="30431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О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существляют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деятельность  90 сельхозпредприятий различных форм собственности, в том числе с/х предприятий - 19, крестьянских (фермерских) хозяйств – 17, ИП – 52, более 6 тыс. личных подсобных хозяйств.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600" b="1" dirty="0" smtClean="0"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600" b="1" dirty="0" smtClean="0">
                <a:latin typeface="Arial" pitchFamily="34" charset="0"/>
                <a:cs typeface="Arial" pitchFamily="34" charset="0"/>
              </a:rPr>
            </a:b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-109037"/>
            <a:ext cx="12192000" cy="707136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578" y="1076960"/>
            <a:ext cx="7526388" cy="5005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9715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oogle Shape;364;p32"/>
          <p:cNvGrpSpPr/>
          <p:nvPr/>
        </p:nvGrpSpPr>
        <p:grpSpPr>
          <a:xfrm>
            <a:off x="-34104" y="-1736655"/>
            <a:ext cx="623170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0"/>
            <a:ext cx="12192000" cy="707136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TextBox 17"/>
          <p:cNvSpPr txBox="1"/>
          <p:nvPr/>
        </p:nvSpPr>
        <p:spPr>
          <a:xfrm>
            <a:off x="447040" y="335280"/>
            <a:ext cx="1030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СЕЛЬСКОЕ ХОЗЯЙСТВО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93956" y="1113357"/>
            <a:ext cx="1666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rial Black" pitchFamily="34" charset="0"/>
              </a:rPr>
              <a:t>    </a:t>
            </a:r>
            <a:endParaRPr lang="ru-RU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4064000"/>
            <a:ext cx="5131436" cy="241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83920" y="3942080"/>
            <a:ext cx="49885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>
                <a:latin typeface="Arial" pitchFamily="34" charset="0"/>
                <a:cs typeface="Arial" pitchFamily="34" charset="0"/>
              </a:rPr>
              <a:t>Общая площадь сельскохозяйственных угодий района – 249,0 тыс. гектар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latin typeface="Arial" pitchFamily="34" charset="0"/>
                <a:cs typeface="Arial" pitchFamily="34" charset="0"/>
              </a:rPr>
              <a:t>площадь пашни составляет – 202,5 тыс. гектар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Район специализируется на производстве зерна и технических культур (сафлор, подсолнечник) 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latin typeface="Arial" pitchFamily="34" charset="0"/>
                <a:cs typeface="Arial" pitchFamily="34" charset="0"/>
              </a:rPr>
              <a:t>За 2023 год валовой сбор зерновых и зернобобовых культур составил 165,9 тыс. тонн, произведено продукции сельского хозяйства на сумму 7125,3 млн. руб.</a:t>
            </a:r>
          </a:p>
          <a:p>
            <a:endParaRPr lang="ru-RU" sz="1400" dirty="0"/>
          </a:p>
        </p:txBody>
      </p:sp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41" y="4033520"/>
            <a:ext cx="5131436" cy="2326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6664960" y="4246880"/>
            <a:ext cx="459232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Численность поголовья: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КРС – 12600 голов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Свиньи – 5300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Овцы и козы – 11900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Птицы - 142000</a:t>
            </a:r>
          </a:p>
          <a:p>
            <a:endParaRPr lang="ru-RU" dirty="0"/>
          </a:p>
        </p:txBody>
      </p:sp>
      <p:pic>
        <p:nvPicPr>
          <p:cNvPr id="28" name="Рисунок 27" descr="photo_2024-07-15_13-44-3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6719" y="863600"/>
            <a:ext cx="3200401" cy="305816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92289289-9677-5E44-9369-3D342AF1151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6881" y="1596247"/>
            <a:ext cx="1490967" cy="1411113"/>
          </a:xfrm>
          <a:prstGeom prst="flowChartConnector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92289289-9677-5E44-9369-3D342AF1151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0321" y="2631440"/>
            <a:ext cx="1402079" cy="1361439"/>
          </a:xfrm>
          <a:prstGeom prst="flowChartConnector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92289289-9677-5E44-9369-3D342AF1151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92321" y="1513840"/>
            <a:ext cx="1490967" cy="1381759"/>
          </a:xfrm>
          <a:prstGeom prst="flowChartConnector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92289289-9677-5E44-9369-3D342AF11519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43680" y="2600961"/>
            <a:ext cx="1480808" cy="1330960"/>
          </a:xfrm>
          <a:prstGeom prst="flowChartConnector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3" name="Рисунок 32" descr="photo_2024-02-26_10-45-5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48880" y="833120"/>
            <a:ext cx="3312160" cy="297514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" name="Рисунок 33" descr="2024-08-27_08-56-1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75121" y="2444750"/>
            <a:ext cx="1676400" cy="148743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5" name="Рисунок 34" descr="2024-08-27_08-58-0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966960" y="2499360"/>
            <a:ext cx="1646089" cy="14732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64623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oogle Shape;364;p32"/>
          <p:cNvGrpSpPr/>
          <p:nvPr/>
        </p:nvGrpSpPr>
        <p:grpSpPr>
          <a:xfrm>
            <a:off x="-34103" y="-1736655"/>
            <a:ext cx="359254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-47886" y="-109037"/>
            <a:ext cx="12192000" cy="707136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TextBox 17"/>
          <p:cNvSpPr txBox="1"/>
          <p:nvPr/>
        </p:nvSpPr>
        <p:spPr>
          <a:xfrm>
            <a:off x="447040" y="335280"/>
            <a:ext cx="1030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РЕАЛИЗУЕМЫЕ ИНВЕСТИЦИОННЫЕ ПРОЕКТЫ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93956" y="1113357"/>
            <a:ext cx="1666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rial Black" pitchFamily="34" charset="0"/>
              </a:rPr>
              <a:t>    </a:t>
            </a:r>
            <a:endParaRPr lang="ru-RU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2506" y="3545840"/>
            <a:ext cx="2387600" cy="27635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89" y="3545840"/>
            <a:ext cx="2389187" cy="278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628" y="3545840"/>
            <a:ext cx="2389187" cy="278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483" y="3545840"/>
            <a:ext cx="2389187" cy="278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3786" y="3705571"/>
            <a:ext cx="2225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Открытие цеха по переработке, консервированию и засолке овощей»: переоборудовано здание, закуплено оборудование.   Срок реализации инвестиционного проекта – 2023 - 2024 год. Общий объем инвестиций – 15,0 млн. руб.  Создание 10 новых рабочих мест.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" y="1421134"/>
            <a:ext cx="2363066" cy="180438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90235" y="3705571"/>
            <a:ext cx="2107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Строительство склада для хранения зерна: Срок реализации инвестиционного проекта –  2024 год. Общий объем инвестиций – 7,0 млн. руб.  Создание 1 нового  рабочего места.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689" y="1421133"/>
            <a:ext cx="2389188" cy="180439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220701" y="3705571"/>
            <a:ext cx="22250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Строительство торгового объекта: новое современное здание по реализации  строительных материалов 160 м2. Срок реализации инвестиционного проекта – 2024 год. Общий объем инвестиций – 16,0 млн. руб.  Создание 5 новых рабочих мест.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628" y="1421134"/>
            <a:ext cx="2389187" cy="180438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65092" y="3705571"/>
            <a:ext cx="20999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Строительство объекта торговли и бытового обслуживания: открытие швейного цеха. Срок реализации инвестиционного проекта – 2024 год. Общий объем инвестиций – 19,0 млн. руб.  Создание 5  новых рабочих мест.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483" y="1421133"/>
            <a:ext cx="2340864" cy="18043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1728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oogle Shape;364;p32"/>
          <p:cNvGrpSpPr/>
          <p:nvPr/>
        </p:nvGrpSpPr>
        <p:grpSpPr>
          <a:xfrm>
            <a:off x="-34103" y="-1736655"/>
            <a:ext cx="359254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-47886" y="-109037"/>
            <a:ext cx="12192000" cy="707136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TextBox 17"/>
          <p:cNvSpPr txBox="1"/>
          <p:nvPr/>
        </p:nvSpPr>
        <p:spPr>
          <a:xfrm>
            <a:off x="447040" y="335280"/>
            <a:ext cx="1030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РЕАЛИЗУЕМЫЕ ИНВЕСТИЦИОННЫЕ ПРОЕКТЫ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93956" y="1113357"/>
            <a:ext cx="1666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rial Black" pitchFamily="34" charset="0"/>
              </a:rPr>
              <a:t>    </a:t>
            </a:r>
            <a:endParaRPr lang="ru-RU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2506" y="3545840"/>
            <a:ext cx="2387600" cy="27635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89" y="3545840"/>
            <a:ext cx="2389187" cy="278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628" y="3545840"/>
            <a:ext cx="2389187" cy="278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483" y="3545840"/>
            <a:ext cx="2389187" cy="278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3786" y="3705571"/>
            <a:ext cx="22250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Открытие цеха по изготовлению мясных полуфабрикатов. Срок реализации инвестиционного проекта –  2024 год. Общий объем инвестиций – 5,0 млн. руб.  Создание 2 новых рабочих места.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06" y="1421134"/>
            <a:ext cx="2387600" cy="180438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90235" y="3705571"/>
            <a:ext cx="2107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Строительство газозаправочной станции. Срок реализации инвестиционного проекта –  2024 год. Общий объем инвестиций – 5,0 млн. руб.  Создание 3 новых рабочих места.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759" y="1421134"/>
            <a:ext cx="2317117" cy="180438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220701" y="3705571"/>
            <a:ext cx="2225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Строительство торгового комплекса 430 м2. Срок реализации инвестиционного проекта – 2024 год. Общий объем инвестиций – 15,0 млн. руб.  Создание 5 новых рабочих мест.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229" y="1421134"/>
            <a:ext cx="2377984" cy="180438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65092" y="3705571"/>
            <a:ext cx="209993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Модернизация технологического оборудования с целью расширения производства на ООО «КЭМЗ». Срок реализации инвестиционного проекта –  2024 год. Общий объем инвестиций – 70,0 млн. руб.  Создание 5 новых рабочих места.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483" y="1421134"/>
            <a:ext cx="2389187" cy="1804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4623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1;p32"/>
          <p:cNvGrpSpPr/>
          <p:nvPr/>
        </p:nvGrpSpPr>
        <p:grpSpPr>
          <a:xfrm>
            <a:off x="0" y="-187523"/>
            <a:ext cx="3429003" cy="7045523"/>
            <a:chOff x="0" y="-38100"/>
            <a:chExt cx="812800" cy="1670050"/>
          </a:xfrm>
          <a:solidFill>
            <a:schemeClr val="accent5">
              <a:lumMod val="50000"/>
            </a:schemeClr>
          </a:solidFill>
        </p:grpSpPr>
        <p:sp>
          <p:nvSpPr>
            <p:cNvPr id="362" name="Google Shape;362;p32"/>
            <p:cNvSpPr/>
            <p:nvPr/>
          </p:nvSpPr>
          <p:spPr>
            <a:xfrm>
              <a:off x="0" y="0"/>
              <a:ext cx="595782" cy="1631950"/>
            </a:xfrm>
            <a:custGeom>
              <a:avLst/>
              <a:gdLst/>
              <a:ahLst/>
              <a:cxnLst/>
              <a:rect l="l" t="t" r="r" b="b"/>
              <a:pathLst>
                <a:path w="595782" h="1631950" extrusionOk="0">
                  <a:moveTo>
                    <a:pt x="0" y="0"/>
                  </a:moveTo>
                  <a:lnTo>
                    <a:pt x="595782" y="0"/>
                  </a:lnTo>
                  <a:lnTo>
                    <a:pt x="595782" y="1631950"/>
                  </a:lnTo>
                  <a:lnTo>
                    <a:pt x="0" y="1631950"/>
                  </a:lnTo>
                  <a:close/>
                </a:path>
              </a:pathLst>
            </a:cu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</p:sp>
        <p:sp>
          <p:nvSpPr>
            <p:cNvPr id="363" name="Google Shape;363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64;p32"/>
          <p:cNvGrpSpPr/>
          <p:nvPr/>
        </p:nvGrpSpPr>
        <p:grpSpPr>
          <a:xfrm>
            <a:off x="1464848" y="-1665535"/>
            <a:ext cx="2097216" cy="9397073"/>
            <a:chOff x="0" y="-38100"/>
            <a:chExt cx="828530" cy="3712424"/>
          </a:xfrm>
          <a:solidFill>
            <a:schemeClr val="accent5">
              <a:lumMod val="75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131216" y="1630837"/>
            <a:ext cx="1272619" cy="331823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867266" y="1357460"/>
            <a:ext cx="499621" cy="51847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Google Shape;367;p32"/>
          <p:cNvGrpSpPr/>
          <p:nvPr/>
        </p:nvGrpSpPr>
        <p:grpSpPr>
          <a:xfrm>
            <a:off x="0" y="-305147"/>
            <a:ext cx="12191997" cy="7163147"/>
            <a:chOff x="-1356677" y="-38100"/>
            <a:chExt cx="4816592" cy="2829886"/>
          </a:xfrm>
        </p:grpSpPr>
        <p:sp>
          <p:nvSpPr>
            <p:cNvPr id="369" name="Google Shape;369;p32"/>
            <p:cNvSpPr txBox="1"/>
            <p:nvPr/>
          </p:nvSpPr>
          <p:spPr>
            <a:xfrm>
              <a:off x="-1183279" y="-38100"/>
              <a:ext cx="848925" cy="850900"/>
            </a:xfrm>
            <a:prstGeom prst="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2"/>
            <p:cNvSpPr/>
            <p:nvPr/>
          </p:nvSpPr>
          <p:spPr>
            <a:xfrm>
              <a:off x="-1356677" y="82453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0" cap="sq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"/>
              <a:headEnd type="none" w="sm" len="sm"/>
              <a:tailEnd type="none" w="sm" len="sm"/>
            </a:ln>
          </p:spPr>
        </p:sp>
      </p:grp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pic>
        <p:nvPicPr>
          <p:cNvPr id="19" name="Рисунок 18" descr="изображение_viber_2024-08-27_18-12-35-76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5885" y="1330960"/>
            <a:ext cx="7234913" cy="407416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589280" y="54551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ПРИОРИТЕТНЫЕ ИНВЕСТИЦИОННЫЕ НИШИ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95920" y="1270000"/>
            <a:ext cx="35864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КУЛИНАРИЯ / КОФЕЙНЯ</a:t>
            </a:r>
            <a:br>
              <a:rPr lang="ru-RU" sz="1400" b="1" dirty="0" smtClean="0">
                <a:latin typeface="Arial" pitchFamily="34" charset="0"/>
                <a:cs typeface="Arial" pitchFamily="34" charset="0"/>
              </a:rPr>
            </a:b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Свободное торговое двухэтажное помещение площадью 500 кв. м. располагается в самом 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центре г. Красный Кут. Здание находится в непосредственной близости от крупных предприятий, поликлиники, банков, жилого сектора, учебных заведений. Помещение имеет удобную парковочную площадку и подключено к инженерным коммуникациям.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ПРОИЗВОДСТВО ПИЩЕВЫХ ПРОДУКТОВ/ПЕРЕРАБОТКА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В городе не представлены популярные производители мучных и кондитерских изделий – ниша на рынке остается свободной.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68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47040" y="263951"/>
            <a:ext cx="11477867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4;p32"/>
          <p:cNvGrpSpPr/>
          <p:nvPr/>
        </p:nvGrpSpPr>
        <p:grpSpPr>
          <a:xfrm>
            <a:off x="-34104" y="-1736655"/>
            <a:ext cx="6231704" cy="9397073"/>
            <a:chOff x="0" y="-38100"/>
            <a:chExt cx="828530" cy="371242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TextBox 17"/>
          <p:cNvSpPr txBox="1"/>
          <p:nvPr/>
        </p:nvSpPr>
        <p:spPr>
          <a:xfrm>
            <a:off x="447040" y="335280"/>
            <a:ext cx="1030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СВОБОДНЫЕ ПЛОЩАДКИ И ЗЕМЕЛЬНЫЕ УЧАСТКИ 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93956" y="1113357"/>
            <a:ext cx="1666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rial Black" pitchFamily="34" charset="0"/>
              </a:rPr>
              <a:t>    </a:t>
            </a:r>
            <a:endParaRPr lang="ru-RU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64160" y="837140"/>
          <a:ext cx="11501119" cy="5380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4358640"/>
                <a:gridCol w="1828800"/>
                <a:gridCol w="2097426"/>
                <a:gridCol w="1184253"/>
              </a:tblGrid>
              <a:tr h="5604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ВИД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СОБСТВЕННОСТИ</a:t>
                      </a:r>
                      <a:endParaRPr lang="ru-RU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ОПИСАНИЕ ПЛОЩАДКИ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АДРЕС МЕСТА РАСПОЛОЖЕНИЯ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ПРЕДПОЛОЖЕНИЯ ПО ИСПОЛЬЗОВАНИЮ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ПЛОЩАДЬ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09694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Частная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ООО «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Мельсар-К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Птицефабрика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поселок Загородный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64:17:190601:067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Птицеводство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112 га</a:t>
                      </a:r>
                      <a:endParaRPr lang="ru-RU" sz="12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Федеральная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Земли промышленности, энергетики, транспорта, связи, радиовещания, телевидения, информации, земли для обеспечения космической деятельности, земли обороны,  безопасности и земли иного специального назначения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Логиновское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муниципальное образование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64:17:130501:19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Электросетевое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хозяйство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309 га</a:t>
                      </a:r>
                      <a:endParaRPr lang="ru-RU" sz="1200" dirty="0"/>
                    </a:p>
                  </a:txBody>
                  <a:tcPr/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Муниципальная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Земля сельхозназначения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с. Верхний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Еруслан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64:17:0201102:144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Тепличное хозяйство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18,7 га</a:t>
                      </a:r>
                      <a:endParaRPr lang="ru-RU" sz="12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Муниципальная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Земли населенных пунктов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с.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Дьяковка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64:17:030101:943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Гостиничный/туристический объект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1,3 га</a:t>
                      </a:r>
                      <a:endParaRPr lang="ru-RU" sz="1200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Государственная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(не разграничена)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Земля сельхозназначения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село Пшеничное Лавровского МО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64:17:100201:ЗУ1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Тепличное хозяйство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 га</a:t>
                      </a:r>
                      <a:endParaRPr lang="ru-RU" sz="1200" dirty="0"/>
                    </a:p>
                  </a:txBody>
                  <a:tcPr/>
                </a:tc>
              </a:tr>
              <a:tr h="61976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Частная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ИП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Давкаев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Р.Н.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Объект торговли и оказания услуг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г. Красный Кут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пр. Победы, 30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64:17:190163:228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Точка общественного питания (пекарня, кофейня)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500 кв.м.</a:t>
                      </a:r>
                    </a:p>
                  </a:txBody>
                  <a:tcPr marL="68580" marR="68580" marT="0" marB="0"/>
                </a:tc>
              </a:tr>
              <a:tr h="652992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Частная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ИП Шпилевой А.В.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Объект торговли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г. Красный Кут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ул. Войтенко, 6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64:17:190111:98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Торговое помещение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293 кв.м.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</a:tr>
              <a:tr h="62992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Частная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ПАО «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Саратовнефтепродукт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Земли населенных пунктов для производственных целей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г. Красный Кут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ул. Урожайная, 73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64:17:190205:6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Размещение торгового, складского, производственного объекта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51135,74 кв.м.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4623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Google Shape;368;p3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9" name="TextBox 18"/>
          <p:cNvSpPr txBox="1"/>
          <p:nvPr/>
        </p:nvSpPr>
        <p:spPr>
          <a:xfrm>
            <a:off x="447040" y="335280"/>
            <a:ext cx="10302238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Arial Black" pitchFamily="34" charset="0"/>
              </a:rPr>
              <a:t>ДЕЙСТВИЯ АДМИНИСТРАЦИИ ДЛЯ СТИМУЛИРОВАНИЯ ИНВЕСТИЦИОННОЙ ДЕЯТЕЛЬНОСТИ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548640" y="1524002"/>
          <a:ext cx="9885680" cy="440943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885680"/>
              </a:tblGrid>
              <a:tr h="734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Привлечение субъектов малого и среднего предпринимательства к участию в федеральных и региональных государственных программах и национальных проектах;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34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Развитие туристического потенциала;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34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Социально-экономическое развитие района;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34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Оказание информационной поддержки потенциальным инвесторам и вовлечение в инвестиционную деятельность района;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34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Обсуждение инвестиционной привлекательности  на Совете по инвестициям при главе Краснокутского муниципального района;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34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Мониторинг реализации инвестиционных проектов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041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Google Shape;368;p3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9" name="TextBox 18"/>
          <p:cNvSpPr txBox="1"/>
          <p:nvPr/>
        </p:nvSpPr>
        <p:spPr>
          <a:xfrm>
            <a:off x="447040" y="335280"/>
            <a:ext cx="10302238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Arial Black" pitchFamily="34" charset="0"/>
              </a:rPr>
              <a:t>СТРУКТУРА УПРАВЛЕНИЯ ИНВЕСТИЦИОННОЙ ДЕЯТЕЛЬНОСТЬЮ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34720" y="1270000"/>
            <a:ext cx="981456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34720" y="1788160"/>
            <a:ext cx="1686560" cy="20116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936240" y="1778000"/>
            <a:ext cx="1767840" cy="1229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88560" y="1788160"/>
            <a:ext cx="1757680" cy="12496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091680" y="1778000"/>
            <a:ext cx="1656080" cy="25501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042400" y="1778000"/>
            <a:ext cx="1727200" cy="7315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3434080" y="1381760"/>
            <a:ext cx="5293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ВЗАИМОДЕЙСТВИЕ С ИНВЕСТОРОМ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36320" y="1899920"/>
            <a:ext cx="151384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Обращение потенциального инвестора в администрацию Краснокутского МР/обращение администрации к инвестору</a:t>
            </a:r>
          </a:p>
          <a:p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3007360" y="1930400"/>
            <a:ext cx="16459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Встреча с главой района, инвестиционным уполномоченным</a:t>
            </a:r>
          </a:p>
          <a:p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090160" y="1889760"/>
            <a:ext cx="1564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Назначение куратора по реализации инвестпроекта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72960" y="1838960"/>
            <a:ext cx="1574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Сопровождение проекта: предложения площадок, возможных льгот и преференций, встреча с энергоснабжающими предприятиями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44000" y="1889760"/>
            <a:ext cx="15951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Сопровождение проекта</a:t>
            </a:r>
          </a:p>
          <a:p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944880" y="3850640"/>
            <a:ext cx="1666240" cy="24384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926080" y="3048000"/>
            <a:ext cx="1778000" cy="32512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4998720" y="3078480"/>
            <a:ext cx="1757680" cy="32207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7091680" y="4368800"/>
            <a:ext cx="1666240" cy="19405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9032240" y="2550160"/>
            <a:ext cx="1747520" cy="374904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41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Google Shape;368;p3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9" name="TextBox 18"/>
          <p:cNvSpPr txBox="1"/>
          <p:nvPr/>
        </p:nvSpPr>
        <p:spPr>
          <a:xfrm>
            <a:off x="447040" y="335280"/>
            <a:ext cx="10302238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Arial Black" pitchFamily="34" charset="0"/>
              </a:rPr>
              <a:t>БИЗНЕС-КЕЙСЫ</a:t>
            </a:r>
            <a:endParaRPr lang="ru-RU" b="1" dirty="0">
              <a:latin typeface="Arial Black" pitchFamily="34" charset="0"/>
            </a:endParaRPr>
          </a:p>
        </p:txBody>
      </p:sp>
      <p:pic>
        <p:nvPicPr>
          <p:cNvPr id="8" name="Рисунок 7" descr="1504779788general_pages_07_september_2017_i52717_arbitrajnyi_sud_priznal_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800" y="1005840"/>
            <a:ext cx="4642338" cy="301752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9120" y="4175760"/>
            <a:ext cx="4612640" cy="22047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90880" y="4267200"/>
            <a:ext cx="43789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ПТИЦЕФАБРИКА</a:t>
            </a:r>
            <a:br>
              <a:rPr lang="ru-RU" sz="1200" b="1" dirty="0" smtClean="0">
                <a:latin typeface="Arial" pitchFamily="34" charset="0"/>
                <a:cs typeface="Arial" pitchFamily="34" charset="0"/>
              </a:rPr>
            </a:b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Реконструкция производственных помещений и модернизация технологического оборудования для содержания цыплят-бройлеров.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Территория  в 112 га. включает в себя здания птицефабрики, складские помещения и зернотоки.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Площадка обеспечена необходимой инфраструктурой – электроснабжением, водоснабжением, котельными, есть возможность подключения газа.</a:t>
            </a:r>
          </a:p>
          <a:p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85840" y="1005840"/>
            <a:ext cx="4612640" cy="22047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289040" y="1076960"/>
            <a:ext cx="4277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БАЗА ОТДЫХА</a:t>
            </a:r>
            <a:br>
              <a:rPr lang="ru-RU" sz="1200" b="1" dirty="0" smtClean="0">
                <a:latin typeface="Arial" pitchFamily="34" charset="0"/>
                <a:cs typeface="Arial" pitchFamily="34" charset="0"/>
              </a:rPr>
            </a:b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Строительство гостиничного комплекса/базы отдыха для развития активного туризма и оздоровительного отдыха в с. 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Дьяковка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Краснокутского района с круглогодичным циклом работы. Дьяковский лес – единственный лес в заволжских степях,  находится на границе с Волгоградской областью, площадь 17050 га. </a:t>
            </a:r>
          </a:p>
          <a:p>
            <a:endParaRPr lang="ru-RU" dirty="0"/>
          </a:p>
        </p:txBody>
      </p:sp>
      <p:pic>
        <p:nvPicPr>
          <p:cNvPr id="13" name="Рисунок 12" descr="photo_2023-05-22_09-34-0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96000" y="3322320"/>
            <a:ext cx="4632960" cy="30378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41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9" name="TextBox 18"/>
          <p:cNvSpPr txBox="1"/>
          <p:nvPr/>
        </p:nvSpPr>
        <p:spPr>
          <a:xfrm>
            <a:off x="447040" y="335280"/>
            <a:ext cx="10302238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Arial Black" pitchFamily="34" charset="0"/>
              </a:rPr>
              <a:t>АНАЛИЗ ОПРОСА БИЗНЕСА И НАСЕЛЕНИЯ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14" name="Google Shape;368;p3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graphicFrame>
        <p:nvGraphicFramePr>
          <p:cNvPr id="15" name="Диаграмма 14"/>
          <p:cNvGraphicFramePr/>
          <p:nvPr/>
        </p:nvGraphicFramePr>
        <p:xfrm>
          <a:off x="568960" y="1583267"/>
          <a:ext cx="4643120" cy="3486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5781040" y="1562946"/>
          <a:ext cx="5476240" cy="4228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2041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7782560" y="284271"/>
            <a:ext cx="4165600" cy="63253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226560" y="294431"/>
            <a:ext cx="3769360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8" name="Google Shape;368;p3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0" cap="sq" cmpd="sng">
            <a:solidFill>
              <a:schemeClr val="accent5">
                <a:lumMod val="60000"/>
                <a:lumOff val="40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9" name="TextBox 18"/>
          <p:cNvSpPr txBox="1"/>
          <p:nvPr/>
        </p:nvSpPr>
        <p:spPr>
          <a:xfrm>
            <a:off x="447040" y="335280"/>
            <a:ext cx="10302238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Arial Black" pitchFamily="34" charset="0"/>
              </a:rPr>
              <a:t>ИНВЕСТИЦИОННЫЕ ИДЕИ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8960" y="894080"/>
            <a:ext cx="3505200" cy="13512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297680" y="365760"/>
            <a:ext cx="3637280" cy="1879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328160" y="375921"/>
            <a:ext cx="33324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СЕЛЬСКОЕ ХОЗЯЙСТВО</a:t>
            </a:r>
            <a:br>
              <a:rPr lang="ru-RU" sz="1200" b="1" dirty="0" smtClean="0">
                <a:latin typeface="Arial" pitchFamily="34" charset="0"/>
                <a:cs typeface="Arial" pitchFamily="34" charset="0"/>
              </a:rPr>
            </a:b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Строительство современного тепличного комплекса для выращивания плодоовощной/цветочной продукции</a:t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-Строительство завода по переработке сельхозпродукции и производству колбасных изделий</a:t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-Строительство завода по переработке масленичных культур </a:t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13" name="Рисунок 12" descr="photo_2023-05-22_09-34-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2509520"/>
            <a:ext cx="1838960" cy="168655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Рисунок 14" descr="2024-08-28_08-27-3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5680" y="2122170"/>
            <a:ext cx="2507555" cy="233807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Рисунок 19" descr="2024-08-28_08-27-3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5200" y="4094480"/>
            <a:ext cx="2519680" cy="241808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Рисунок 23" descr="photo_2023-05-22_09-34-0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67200" y="3972561"/>
            <a:ext cx="1838960" cy="179831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Рисунок 24" descr="photo_2023-05-22_09-34-0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26480" y="3962400"/>
            <a:ext cx="1838960" cy="17576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TextBox 26"/>
          <p:cNvSpPr txBox="1"/>
          <p:nvPr/>
        </p:nvSpPr>
        <p:spPr>
          <a:xfrm>
            <a:off x="772160" y="1087121"/>
            <a:ext cx="33731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ТУРИЗМ</a:t>
            </a:r>
            <a:br>
              <a:rPr lang="ru-RU" sz="1200" b="1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- Развитие туристического кластера на месте приземления Г.С.Титова</a:t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- Строительство кемпинга в национальном парке «Дьяковский лес»</a:t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067040" y="365760"/>
            <a:ext cx="3840480" cy="18897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117840" y="365761"/>
            <a:ext cx="3373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b="1" dirty="0" smtClean="0">
                <a:latin typeface="Arial" pitchFamily="34" charset="0"/>
                <a:cs typeface="Arial" pitchFamily="34" charset="0"/>
              </a:rPr>
            </a:b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ПОТРЕБИТЕЛЬСКИЙ РЫНОК</a:t>
            </a:r>
            <a:br>
              <a:rPr lang="ru-RU" sz="1200" b="1" dirty="0" smtClean="0">
                <a:latin typeface="Arial" pitchFamily="34" charset="0"/>
                <a:cs typeface="Arial" pitchFamily="34" charset="0"/>
              </a:rPr>
            </a:br>
            <a:r>
              <a:rPr lang="ru-RU" sz="1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b="1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- Предприятие по химчистки одежды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8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</p:spPr>
      </p:pic>
      <p:pic>
        <p:nvPicPr>
          <p:cNvPr id="28" name="Рисунок 27" descr="80c45d562b0f8e6d6fbb760621bb610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239761" y="1808480"/>
            <a:ext cx="3515360" cy="324104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2041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1;p32"/>
          <p:cNvGrpSpPr/>
          <p:nvPr/>
        </p:nvGrpSpPr>
        <p:grpSpPr>
          <a:xfrm>
            <a:off x="0" y="-187523"/>
            <a:ext cx="3429003" cy="7045523"/>
            <a:chOff x="0" y="-38100"/>
            <a:chExt cx="812800" cy="1670050"/>
          </a:xfrm>
          <a:solidFill>
            <a:schemeClr val="accent5">
              <a:lumMod val="50000"/>
            </a:schemeClr>
          </a:solidFill>
        </p:grpSpPr>
        <p:sp>
          <p:nvSpPr>
            <p:cNvPr id="362" name="Google Shape;362;p32"/>
            <p:cNvSpPr/>
            <p:nvPr/>
          </p:nvSpPr>
          <p:spPr>
            <a:xfrm>
              <a:off x="0" y="0"/>
              <a:ext cx="595782" cy="1631950"/>
            </a:xfrm>
            <a:custGeom>
              <a:avLst/>
              <a:gdLst/>
              <a:ahLst/>
              <a:cxnLst/>
              <a:rect l="l" t="t" r="r" b="b"/>
              <a:pathLst>
                <a:path w="595782" h="1631950" extrusionOk="0">
                  <a:moveTo>
                    <a:pt x="0" y="0"/>
                  </a:moveTo>
                  <a:lnTo>
                    <a:pt x="595782" y="0"/>
                  </a:lnTo>
                  <a:lnTo>
                    <a:pt x="595782" y="1631950"/>
                  </a:lnTo>
                  <a:lnTo>
                    <a:pt x="0" y="1631950"/>
                  </a:lnTo>
                  <a:close/>
                </a:path>
              </a:pathLst>
            </a:cu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</p:sp>
        <p:sp>
          <p:nvSpPr>
            <p:cNvPr id="363" name="Google Shape;363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64;p32"/>
          <p:cNvGrpSpPr/>
          <p:nvPr/>
        </p:nvGrpSpPr>
        <p:grpSpPr>
          <a:xfrm>
            <a:off x="1464848" y="-1665535"/>
            <a:ext cx="2097216" cy="9397073"/>
            <a:chOff x="0" y="-38100"/>
            <a:chExt cx="828530" cy="3712424"/>
          </a:xfrm>
          <a:solidFill>
            <a:schemeClr val="accent5">
              <a:lumMod val="75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131216" y="1630837"/>
            <a:ext cx="1272619" cy="331823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867266" y="1357460"/>
            <a:ext cx="499621" cy="51847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Google Shape;367;p32"/>
          <p:cNvGrpSpPr/>
          <p:nvPr/>
        </p:nvGrpSpPr>
        <p:grpSpPr>
          <a:xfrm>
            <a:off x="3" y="-305145"/>
            <a:ext cx="12191997" cy="7163145"/>
            <a:chOff x="-1412869" y="-38100"/>
            <a:chExt cx="4816592" cy="2829885"/>
          </a:xfrm>
        </p:grpSpPr>
        <p:sp>
          <p:nvSpPr>
            <p:cNvPr id="369" name="Google Shape;369;p32"/>
            <p:cNvSpPr txBox="1"/>
            <p:nvPr/>
          </p:nvSpPr>
          <p:spPr>
            <a:xfrm>
              <a:off x="-1183279" y="-38100"/>
              <a:ext cx="848925" cy="850900"/>
            </a:xfrm>
            <a:prstGeom prst="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2"/>
            <p:cNvSpPr/>
            <p:nvPr/>
          </p:nvSpPr>
          <p:spPr>
            <a:xfrm>
              <a:off x="-1412869" y="82452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0" cap="sq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"/>
              <a:headEnd type="none" w="sm" len="sm"/>
              <a:tailEnd type="none" w="sm" len="sm"/>
            </a:ln>
          </p:spPr>
        </p:sp>
      </p:grp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447040" y="335280"/>
            <a:ext cx="10302238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Arial Black" pitchFamily="34" charset="0"/>
              </a:rPr>
              <a:t>КОНТАКТЫ ДЛЯ ИНВЕСТОРОВ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21" name="Схема 20"/>
          <p:cNvGraphicFramePr/>
          <p:nvPr/>
        </p:nvGraphicFramePr>
        <p:xfrm>
          <a:off x="508000" y="1158240"/>
          <a:ext cx="10200640" cy="156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23" name="Группа 22"/>
          <p:cNvGrpSpPr/>
          <p:nvPr/>
        </p:nvGrpSpPr>
        <p:grpSpPr>
          <a:xfrm>
            <a:off x="505069" y="2856080"/>
            <a:ext cx="3053861" cy="922320"/>
            <a:chOff x="7548" y="640651"/>
            <a:chExt cx="3053861" cy="92232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4" name="Прямоугольник 23"/>
            <p:cNvSpPr/>
            <p:nvPr/>
          </p:nvSpPr>
          <p:spPr>
            <a:xfrm>
              <a:off x="7548" y="640651"/>
              <a:ext cx="3053861" cy="922320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рямоугольник 24"/>
            <p:cNvSpPr/>
            <p:nvPr/>
          </p:nvSpPr>
          <p:spPr>
            <a:xfrm>
              <a:off x="7548" y="640651"/>
              <a:ext cx="3053861" cy="9223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14300" lvl="1" indent="-114300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dirty="0" smtClean="0">
                  <a:latin typeface="Arial Black" pitchFamily="34" charset="0"/>
                </a:rPr>
                <a:t>ДИРЕКТОР АО «КОРПОРАЦИЯ РАЗВИТИЯ САРАТОВСКОЙ ОБЛАСТИ»</a:t>
              </a:r>
              <a:endParaRPr lang="ru-RU" sz="1200" kern="1200" dirty="0">
                <a:latin typeface="Arial Black" pitchFamily="34" charset="0"/>
                <a:cs typeface="Arial" pitchFamily="34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494909" y="3912720"/>
            <a:ext cx="3053861" cy="922320"/>
            <a:chOff x="7548" y="640651"/>
            <a:chExt cx="3053861" cy="92232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Прямоугольник 26"/>
            <p:cNvSpPr/>
            <p:nvPr/>
          </p:nvSpPr>
          <p:spPr>
            <a:xfrm>
              <a:off x="7548" y="640651"/>
              <a:ext cx="3053861" cy="922320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Прямоугольник 27"/>
            <p:cNvSpPr/>
            <p:nvPr/>
          </p:nvSpPr>
          <p:spPr>
            <a:xfrm>
              <a:off x="7548" y="640651"/>
              <a:ext cx="3053861" cy="9223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>
                  <a:latin typeface="Arial Black" pitchFamily="34" charset="0"/>
                  <a:cs typeface="Arial" pitchFamily="34" charset="0"/>
                </a:rPr>
                <a:t>ПЕРВЫЙ ЗАМЕСТИТЕЛЬ ГЛАВЫ РАЙОНА 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dirty="0" smtClean="0">
                  <a:latin typeface="Arial Black" pitchFamily="34" charset="0"/>
                  <a:cs typeface="Arial" pitchFamily="34" charset="0"/>
                </a:rPr>
                <a:t>ИНВЕСТИЦИОННЫЙ УПОЛНОМОЧЕННЫЙ КРАСНОКУТСКОГО РАЙОНА</a:t>
              </a:r>
              <a:endParaRPr lang="ru-RU" sz="1200" kern="1200" dirty="0">
                <a:latin typeface="Arial Black" pitchFamily="34" charset="0"/>
                <a:cs typeface="Arial" pitchFamily="34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505069" y="5020160"/>
            <a:ext cx="3053861" cy="922320"/>
            <a:chOff x="7548" y="640651"/>
            <a:chExt cx="3053861" cy="92232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0" name="Прямоугольник 29"/>
            <p:cNvSpPr/>
            <p:nvPr/>
          </p:nvSpPr>
          <p:spPr>
            <a:xfrm>
              <a:off x="7548" y="640651"/>
              <a:ext cx="3053861" cy="922320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Прямоугольник 30"/>
            <p:cNvSpPr/>
            <p:nvPr/>
          </p:nvSpPr>
          <p:spPr>
            <a:xfrm>
              <a:off x="7548" y="640651"/>
              <a:ext cx="3053861" cy="9223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>
                  <a:latin typeface="Arial Black" pitchFamily="34" charset="0"/>
                  <a:cs typeface="Arial" pitchFamily="34" charset="0"/>
                </a:rPr>
                <a:t>НАЧАЛЬНИК ОТДЕЛА ЭКОНОМИЧЕСКОГО РАЗВИТИЯ И ИНВЕСТИЦИОННОЙ ПОЛИТИКИ АДМИНИСТРАЦИИ РАЙОНА</a:t>
              </a:r>
              <a:endParaRPr lang="ru-RU" sz="1200" kern="1200" dirty="0">
                <a:latin typeface="Arial Black" pitchFamily="34" charset="0"/>
                <a:cs typeface="Arial" pitchFamily="34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3983395" y="2835760"/>
            <a:ext cx="3127930" cy="922320"/>
            <a:chOff x="3499319" y="623560"/>
            <a:chExt cx="3127930" cy="92232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3" name="Прямоугольник 32"/>
            <p:cNvSpPr/>
            <p:nvPr/>
          </p:nvSpPr>
          <p:spPr>
            <a:xfrm>
              <a:off x="3499319" y="623560"/>
              <a:ext cx="3127930" cy="922320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Прямоугольник 33"/>
            <p:cNvSpPr/>
            <p:nvPr/>
          </p:nvSpPr>
          <p:spPr>
            <a:xfrm>
              <a:off x="3499319" y="623560"/>
              <a:ext cx="3127930" cy="9223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>
                  <a:latin typeface="Arial Black" pitchFamily="34" charset="0"/>
                </a:rPr>
                <a:t>ХРАПУГИН АЛЕКСАНДР ВЛАДИМИРОВИЧ</a:t>
              </a:r>
              <a:endParaRPr lang="ru-RU" sz="1200" kern="1200" dirty="0">
                <a:latin typeface="Arial Black" pitchFamily="34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3993555" y="3902560"/>
            <a:ext cx="3178730" cy="952800"/>
            <a:chOff x="2920199" y="1558280"/>
            <a:chExt cx="3178730" cy="95280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6" name="Прямоугольник 35"/>
            <p:cNvSpPr/>
            <p:nvPr/>
          </p:nvSpPr>
          <p:spPr>
            <a:xfrm>
              <a:off x="2920199" y="1558280"/>
              <a:ext cx="3127930" cy="922320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Прямоугольник 36"/>
            <p:cNvSpPr/>
            <p:nvPr/>
          </p:nvSpPr>
          <p:spPr>
            <a:xfrm>
              <a:off x="2970999" y="1588760"/>
              <a:ext cx="3127930" cy="9223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>
                  <a:latin typeface="Arial Black" pitchFamily="34" charset="0"/>
                </a:rPr>
                <a:t>ДОРОДНЫЙ СЕРГЕЙ МИХАЙЛОВИЧ</a:t>
              </a:r>
              <a:endParaRPr lang="ru-RU" sz="1200" kern="1200" dirty="0">
                <a:latin typeface="Arial Black" pitchFamily="34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3983395" y="5010000"/>
            <a:ext cx="3127930" cy="922320"/>
            <a:chOff x="3499319" y="623560"/>
            <a:chExt cx="3127930" cy="92232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9" name="Прямоугольник 38"/>
            <p:cNvSpPr/>
            <p:nvPr/>
          </p:nvSpPr>
          <p:spPr>
            <a:xfrm>
              <a:off x="3499319" y="623560"/>
              <a:ext cx="3127930" cy="922320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Прямоугольник 39"/>
            <p:cNvSpPr/>
            <p:nvPr/>
          </p:nvSpPr>
          <p:spPr>
            <a:xfrm>
              <a:off x="3499319" y="623560"/>
              <a:ext cx="3127930" cy="9223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>
                  <a:latin typeface="Arial Black" pitchFamily="34" charset="0"/>
                </a:rPr>
                <a:t>ПИВНЕНКО СВЕТЛАНА ВЯЧЕСЛАВОВНА</a:t>
              </a:r>
              <a:endParaRPr lang="ru-RU" sz="1200" kern="1200" dirty="0">
                <a:latin typeface="Arial Black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7580035" y="2856080"/>
            <a:ext cx="3127930" cy="952800"/>
            <a:chOff x="7065160" y="593080"/>
            <a:chExt cx="3127930" cy="95280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2" name="Прямоугольник 41"/>
            <p:cNvSpPr/>
            <p:nvPr/>
          </p:nvSpPr>
          <p:spPr>
            <a:xfrm>
              <a:off x="7065160" y="593080"/>
              <a:ext cx="3127930" cy="922320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Прямоугольник 42"/>
            <p:cNvSpPr/>
            <p:nvPr/>
          </p:nvSpPr>
          <p:spPr>
            <a:xfrm>
              <a:off x="7065160" y="623560"/>
              <a:ext cx="3127930" cy="9223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>
                  <a:latin typeface="Arial Black" pitchFamily="34" charset="0"/>
                </a:rPr>
                <a:t>+7 (8452) 79-69-96</a:t>
              </a:r>
            </a:p>
            <a:p>
              <a:pPr marL="114300" lvl="1" indent="-114300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dirty="0" smtClean="0">
                  <a:latin typeface="Arial Black" pitchFamily="34" charset="0"/>
                </a:rPr>
                <a:t>a.hrapugin@saratovcorporation.ru</a:t>
              </a:r>
              <a:endParaRPr lang="ru-RU" sz="1200" kern="1200" dirty="0">
                <a:latin typeface="Arial Black" pitchFamily="34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7559715" y="3902560"/>
            <a:ext cx="3127930" cy="922320"/>
            <a:chOff x="7065160" y="623560"/>
            <a:chExt cx="3127930" cy="92232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5" name="Прямоугольник 44"/>
            <p:cNvSpPr/>
            <p:nvPr/>
          </p:nvSpPr>
          <p:spPr>
            <a:xfrm>
              <a:off x="7065160" y="623560"/>
              <a:ext cx="3127930" cy="922320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Прямоугольник 45"/>
            <p:cNvSpPr/>
            <p:nvPr/>
          </p:nvSpPr>
          <p:spPr>
            <a:xfrm>
              <a:off x="7065160" y="623560"/>
              <a:ext cx="3127930" cy="9223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>
                  <a:latin typeface="Arial Black" pitchFamily="34" charset="0"/>
                </a:rPr>
                <a:t>+7 (84560) 5-11-30</a:t>
              </a:r>
              <a:endParaRPr lang="ru-RU" sz="1200" kern="1200" dirty="0">
                <a:latin typeface="Arial Black" pitchFamily="34" charset="0"/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>
                  <a:latin typeface="Arial Black" pitchFamily="34" charset="0"/>
                </a:rPr>
                <a:t>kr-kyt64@yandex.ru</a:t>
              </a:r>
              <a:endParaRPr lang="ru-RU" sz="1200" kern="1200" dirty="0">
                <a:latin typeface="Arial Black" pitchFamily="34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59715" y="4989680"/>
            <a:ext cx="3127930" cy="922320"/>
            <a:chOff x="7065160" y="623560"/>
            <a:chExt cx="3127930" cy="92232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8" name="Прямоугольник 47"/>
            <p:cNvSpPr/>
            <p:nvPr/>
          </p:nvSpPr>
          <p:spPr>
            <a:xfrm>
              <a:off x="7065160" y="623560"/>
              <a:ext cx="3127930" cy="922320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Прямоугольник 48"/>
            <p:cNvSpPr/>
            <p:nvPr/>
          </p:nvSpPr>
          <p:spPr>
            <a:xfrm>
              <a:off x="7065160" y="623560"/>
              <a:ext cx="3127930" cy="9223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>
                  <a:latin typeface="Arial Black" pitchFamily="34" charset="0"/>
                </a:rPr>
                <a:t>+7 (84560) 5-17-00</a:t>
              </a:r>
              <a:br>
                <a:rPr lang="ru-RU" sz="1200" kern="1200" dirty="0" smtClean="0">
                  <a:latin typeface="Arial Black" pitchFamily="34" charset="0"/>
                </a:rPr>
              </a:br>
              <a:r>
                <a:rPr lang="ru-RU" sz="1200" dirty="0" smtClean="0">
                  <a:latin typeface="Arial Black" pitchFamily="34" charset="0"/>
                </a:rPr>
                <a:t>ekonomika60</a:t>
              </a:r>
              <a:r>
                <a:rPr lang="en-US" sz="1200" dirty="0" smtClean="0">
                  <a:latin typeface="Arial Black" pitchFamily="34" charset="0"/>
                </a:rPr>
                <a:t>@</a:t>
              </a:r>
              <a:r>
                <a:rPr lang="en-US" sz="1200" dirty="0" err="1" smtClean="0">
                  <a:latin typeface="Arial Black" pitchFamily="34" charset="0"/>
                </a:rPr>
                <a:t>yandex.ru</a:t>
              </a:r>
              <a:endParaRPr lang="ru-RU" sz="1200" dirty="0">
                <a:latin typeface="Arial Black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2041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646656" y="263951"/>
            <a:ext cx="6278251" cy="632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oogle Shape;361;p32"/>
          <p:cNvGrpSpPr/>
          <p:nvPr/>
        </p:nvGrpSpPr>
        <p:grpSpPr>
          <a:xfrm>
            <a:off x="0" y="-187523"/>
            <a:ext cx="3429003" cy="7045523"/>
            <a:chOff x="0" y="-38100"/>
            <a:chExt cx="812800" cy="1670050"/>
          </a:xfrm>
          <a:solidFill>
            <a:schemeClr val="accent5">
              <a:lumMod val="50000"/>
            </a:schemeClr>
          </a:solidFill>
        </p:grpSpPr>
        <p:sp>
          <p:nvSpPr>
            <p:cNvPr id="362" name="Google Shape;362;p32"/>
            <p:cNvSpPr/>
            <p:nvPr/>
          </p:nvSpPr>
          <p:spPr>
            <a:xfrm>
              <a:off x="0" y="0"/>
              <a:ext cx="595782" cy="1631950"/>
            </a:xfrm>
            <a:custGeom>
              <a:avLst/>
              <a:gdLst/>
              <a:ahLst/>
              <a:cxnLst/>
              <a:rect l="l" t="t" r="r" b="b"/>
              <a:pathLst>
                <a:path w="595782" h="1631950" extrusionOk="0">
                  <a:moveTo>
                    <a:pt x="0" y="0"/>
                  </a:moveTo>
                  <a:lnTo>
                    <a:pt x="595782" y="0"/>
                  </a:lnTo>
                  <a:lnTo>
                    <a:pt x="595782" y="1631950"/>
                  </a:lnTo>
                  <a:lnTo>
                    <a:pt x="0" y="1631950"/>
                  </a:lnTo>
                  <a:close/>
                </a:path>
              </a:pathLst>
            </a:cu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</p:sp>
        <p:sp>
          <p:nvSpPr>
            <p:cNvPr id="363" name="Google Shape;363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64;p32"/>
          <p:cNvGrpSpPr/>
          <p:nvPr/>
        </p:nvGrpSpPr>
        <p:grpSpPr>
          <a:xfrm>
            <a:off x="1464848" y="-1665535"/>
            <a:ext cx="2097216" cy="9397073"/>
            <a:chOff x="0" y="-38100"/>
            <a:chExt cx="828530" cy="3712424"/>
          </a:xfrm>
          <a:solidFill>
            <a:schemeClr val="accent5">
              <a:lumMod val="75000"/>
            </a:schemeClr>
          </a:solidFill>
        </p:grpSpPr>
        <p:sp>
          <p:nvSpPr>
            <p:cNvPr id="365" name="Google Shape;365;p32"/>
            <p:cNvSpPr/>
            <p:nvPr/>
          </p:nvSpPr>
          <p:spPr>
            <a:xfrm>
              <a:off x="0" y="0"/>
              <a:ext cx="828530" cy="3674324"/>
            </a:xfrm>
            <a:custGeom>
              <a:avLst/>
              <a:gdLst/>
              <a:ahLst/>
              <a:cxnLst/>
              <a:rect l="l" t="t" r="r" b="b"/>
              <a:pathLst>
                <a:path w="828530" h="3674324" extrusionOk="0">
                  <a:moveTo>
                    <a:pt x="0" y="0"/>
                  </a:moveTo>
                  <a:lnTo>
                    <a:pt x="828530" y="0"/>
                  </a:lnTo>
                  <a:lnTo>
                    <a:pt x="828530" y="3674324"/>
                  </a:lnTo>
                  <a:lnTo>
                    <a:pt x="0" y="3674324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6" name="Google Shape;36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836709" y="5844618"/>
            <a:ext cx="7428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131216" y="1630837"/>
            <a:ext cx="1272619" cy="331823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867266" y="1357460"/>
            <a:ext cx="499621" cy="51847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Google Shape;367;p32"/>
          <p:cNvGrpSpPr/>
          <p:nvPr/>
        </p:nvGrpSpPr>
        <p:grpSpPr>
          <a:xfrm>
            <a:off x="3" y="-305145"/>
            <a:ext cx="12191997" cy="7163145"/>
            <a:chOff x="-1412869" y="-38100"/>
            <a:chExt cx="4816592" cy="2829885"/>
          </a:xfrm>
        </p:grpSpPr>
        <p:sp>
          <p:nvSpPr>
            <p:cNvPr id="369" name="Google Shape;369;p32"/>
            <p:cNvSpPr txBox="1"/>
            <p:nvPr/>
          </p:nvSpPr>
          <p:spPr>
            <a:xfrm>
              <a:off x="-1183279" y="-38100"/>
              <a:ext cx="848925" cy="850900"/>
            </a:xfrm>
            <a:prstGeom prst="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2"/>
            <p:cNvSpPr/>
            <p:nvPr/>
          </p:nvSpPr>
          <p:spPr>
            <a:xfrm>
              <a:off x="-1412869" y="82452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0" cap="sq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"/>
              <a:headEnd type="none" w="sm" len="sm"/>
              <a:tailEnd type="none" w="sm" len="sm"/>
            </a:ln>
          </p:spPr>
        </p:sp>
      </p:grpSp>
      <p:pic>
        <p:nvPicPr>
          <p:cNvPr id="17" name="Рисунок 16" descr="gerb.jpg"/>
          <p:cNvPicPr>
            <a:picLocks noChangeAspect="1"/>
          </p:cNvPicPr>
          <p:nvPr/>
        </p:nvPicPr>
        <p:blipFill>
          <a:blip r:embed="rId3" cstate="print">
            <a:lum bright="-2000" contrast="14000"/>
          </a:blip>
          <a:srcRect l="27067" t="10400" r="27933" b="11000"/>
          <a:stretch>
            <a:fillRect/>
          </a:stretch>
        </p:blipFill>
        <p:spPr>
          <a:xfrm>
            <a:off x="10849402" y="278845"/>
            <a:ext cx="1060110" cy="12344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</p:spPr>
      </p:pic>
      <p:sp>
        <p:nvSpPr>
          <p:cNvPr id="18" name="TextBox 17"/>
          <p:cNvSpPr txBox="1"/>
          <p:nvPr/>
        </p:nvSpPr>
        <p:spPr>
          <a:xfrm>
            <a:off x="1300480" y="2976880"/>
            <a:ext cx="10302238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Arial Black" pitchFamily="34" charset="0"/>
              </a:rPr>
              <a:t>ДОБРО ПОЖАЛОВАТЬ В КРАСНОКУТСКИЙ МУНИЦИПАЛЬНЫЙ РАЙОН!</a:t>
            </a:r>
            <a:endParaRPr lang="ru-RU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41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2185</TotalTime>
  <Words>1298</Words>
  <Application>Microsoft Office PowerPoint</Application>
  <PresentationFormat>Произвольный</PresentationFormat>
  <Paragraphs>425</Paragraphs>
  <Slides>40</Slides>
  <Notes>40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2" baseType="lpstr">
      <vt:lpstr>Тема Office</vt:lpstr>
      <vt:lpstr>Документ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КРАСНОКУТСКИЙ  РАЙОН САРАТОВСКАЯ  ОБЛАСТЬ</dc:title>
  <dc:creator>Дарья</dc:creator>
  <cp:lastModifiedBy>kamkova</cp:lastModifiedBy>
  <cp:revision>212</cp:revision>
  <dcterms:created xsi:type="dcterms:W3CDTF">2023-03-29T04:06:44Z</dcterms:created>
  <dcterms:modified xsi:type="dcterms:W3CDTF">2024-09-23T08:49:04Z</dcterms:modified>
</cp:coreProperties>
</file>